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Helvetica Neue" panose="020B0604020202020204" charset="0"/>
      <p:regular r:id="rId37"/>
      <p:bold r:id="rId38"/>
      <p:italic r:id="rId39"/>
      <p:boldItalic r:id="rId40"/>
    </p:embeddedFont>
    <p:embeddedFont>
      <p:font typeface="Helvetica Neue Light"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fr-FR"/>
              <a:t>Mettre les filtres</a:t>
            </a:r>
            <a:endParaRPr/>
          </a:p>
          <a:p>
            <a:pPr marL="0" lvl="0" indent="0" algn="l" rtl="0">
              <a:lnSpc>
                <a:spcPct val="100000"/>
              </a:lnSpc>
              <a:spcBef>
                <a:spcPts val="0"/>
              </a:spcBef>
              <a:spcAft>
                <a:spcPts val="0"/>
              </a:spcAft>
              <a:buSzPts val="1400"/>
              <a:buNone/>
            </a:pPr>
            <a:endParaRPr/>
          </a:p>
        </p:txBody>
      </p:sp>
      <p:sp>
        <p:nvSpPr>
          <p:cNvPr id="201" name="Google Shape;2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9707185e4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7" name="Google Shape;227;g89707185e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0" name="Google Shape;2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65411611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6" name="Google Shape;276;g86541161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4" name="Google Shape;28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72a66cd449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52" name="Google Shape;352;g72a66cd44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76" name="Google Shape;376;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99" name="Google Shape;39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77" name="Google Shape;7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16" name="Google Shape;41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33" name="Google Shape;43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43" name="Google Shape;44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54" name="Google Shape;45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70" name="Google Shape;47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96" name="Google Shape;49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28" name="Google Shape;52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a01d0a127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51" name="Google Shape;551;ga01d0a12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9c1c1ff6f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9c1c1ff6f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g9c1c1ff6f3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13" name="Google Shape;6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4" name="Google Shape;9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35" name="Google Shape;63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9707185e4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3" name="Google Shape;153;g89707185e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654116116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6" name="Google Shape;166;g865411611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654116116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2" name="Google Shape;192;g865411611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p:nvPr/>
        </p:nvSpPr>
        <p:spPr>
          <a:xfrm>
            <a:off x="7158825" y="4686400"/>
            <a:ext cx="1023600" cy="20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fr-FR" sz="1000" b="0" i="0" u="none" strike="noStrike" cap="none">
                <a:solidFill>
                  <a:schemeClr val="lt1"/>
                </a:solidFill>
                <a:latin typeface="Arial"/>
                <a:ea typeface="Arial"/>
                <a:cs typeface="Arial"/>
                <a:sym typeface="Arial"/>
              </a:rPr>
              <a:t>Cleemy by</a:t>
            </a:r>
            <a:endParaRPr sz="1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a:solidFill>
                <a:srgbClr val="FFFFFF"/>
              </a:solidFill>
              <a:latin typeface="Arial"/>
              <a:ea typeface="Arial"/>
              <a:cs typeface="Arial"/>
              <a:sym typeface="Arial"/>
            </a:endParaRPr>
          </a:p>
        </p:txBody>
      </p:sp>
      <p:pic>
        <p:nvPicPr>
          <p:cNvPr id="15" name="Google Shape;15;p2"/>
          <p:cNvPicPr preferRelativeResize="0"/>
          <p:nvPr/>
        </p:nvPicPr>
        <p:blipFill rotWithShape="1">
          <a:blip r:embed="rId3">
            <a:alphaModFix/>
          </a:blip>
          <a:srcRect/>
          <a:stretch/>
        </p:blipFill>
        <p:spPr>
          <a:xfrm>
            <a:off x="7932175" y="4543325"/>
            <a:ext cx="1021975" cy="350675"/>
          </a:xfrm>
          <a:prstGeom prst="rect">
            <a:avLst/>
          </a:prstGeom>
          <a:noFill/>
          <a:ln>
            <a:noFill/>
          </a:ln>
        </p:spPr>
      </p:pic>
      <p:sp>
        <p:nvSpPr>
          <p:cNvPr id="16" name="Google Shape;16;p2"/>
          <p:cNvSpPr txBox="1"/>
          <p:nvPr/>
        </p:nvSpPr>
        <p:spPr>
          <a:xfrm>
            <a:off x="637088" y="2279668"/>
            <a:ext cx="7772400" cy="45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fr-FR" sz="3600" b="1" i="0" u="none" strike="noStrike" cap="none">
                <a:solidFill>
                  <a:srgbClr val="FFFFFF"/>
                </a:solidFill>
                <a:latin typeface="Arial"/>
                <a:ea typeface="Arial"/>
                <a:cs typeface="Arial"/>
                <a:sym typeface="Arial"/>
              </a:rPr>
              <a:t>Cleemy</a:t>
            </a:r>
            <a:endParaRPr sz="36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fr-FR" sz="2400" b="0" i="0" u="none" strike="noStrike" cap="none">
                <a:solidFill>
                  <a:srgbClr val="FFFFFF"/>
                </a:solidFill>
                <a:latin typeface="Arial"/>
                <a:ea typeface="Arial"/>
                <a:cs typeface="Arial"/>
                <a:sym typeface="Arial"/>
              </a:rPr>
              <a:t>Gestion des notes de frais</a:t>
            </a:r>
            <a:endParaRPr sz="2400" b="0" i="0" u="none" strike="noStrike" cap="none">
              <a:solidFill>
                <a:srgbClr val="FFFFFF"/>
              </a:solidFill>
              <a:latin typeface="Arial"/>
              <a:ea typeface="Arial"/>
              <a:cs typeface="Arial"/>
              <a:sym typeface="Arial"/>
            </a:endParaRPr>
          </a:p>
        </p:txBody>
      </p:sp>
      <p:sp>
        <p:nvSpPr>
          <p:cNvPr id="17" name="Google Shape;17;p2"/>
          <p:cNvSpPr txBox="1"/>
          <p:nvPr/>
        </p:nvSpPr>
        <p:spPr>
          <a:xfrm>
            <a:off x="637088" y="3161023"/>
            <a:ext cx="7772400" cy="35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FFFFFF"/>
                </a:solidFill>
                <a:latin typeface="Arial"/>
                <a:ea typeface="Arial"/>
                <a:cs typeface="Arial"/>
                <a:sym typeface="Arial"/>
              </a:rPr>
              <a:t>Guide utilisateur et Manager</a:t>
            </a:r>
            <a:endParaRPr sz="1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8"/>
        <p:cNvGrpSpPr/>
        <p:nvPr/>
      </p:nvGrpSpPr>
      <p:grpSpPr>
        <a:xfrm>
          <a:off x="0" y="0"/>
          <a:ext cx="0" cy="0"/>
          <a:chOff x="0" y="0"/>
          <a:chExt cx="0" cy="0"/>
        </a:xfrm>
      </p:grpSpPr>
      <p:sp>
        <p:nvSpPr>
          <p:cNvPr id="19" name="Google Shape;19;p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ise en page personnalisée 1 1">
  <p:cSld name="CUSTOM_1">
    <p:spTree>
      <p:nvGrpSpPr>
        <p:cNvPr id="1" name="Shape 20"/>
        <p:cNvGrpSpPr/>
        <p:nvPr/>
      </p:nvGrpSpPr>
      <p:grpSpPr>
        <a:xfrm>
          <a:off x="0" y="0"/>
          <a:ext cx="0" cy="0"/>
          <a:chOff x="0" y="0"/>
          <a:chExt cx="0" cy="0"/>
        </a:xfrm>
      </p:grpSpPr>
      <p:sp>
        <p:nvSpPr>
          <p:cNvPr id="21" name="Google Shape;21;p4"/>
          <p:cNvSpPr/>
          <p:nvPr/>
        </p:nvSpPr>
        <p:spPr>
          <a:xfrm>
            <a:off x="6132725" y="0"/>
            <a:ext cx="3060000" cy="5143500"/>
          </a:xfrm>
          <a:prstGeom prst="rect">
            <a:avLst/>
          </a:prstGeom>
          <a:gradFill>
            <a:gsLst>
              <a:gs pos="0">
                <a:srgbClr val="5FC871"/>
              </a:gs>
              <a:gs pos="100000">
                <a:srgbClr val="34BB7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23" name="Google Shape;23;p4"/>
          <p:cNvSpPr txBox="1">
            <a:spLocks noGrp="1"/>
          </p:cNvSpPr>
          <p:nvPr>
            <p:ph type="sldNum" idx="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Arial"/>
              <a:buNone/>
              <a:defRPr sz="12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00"/>
              <a:buFont typeface="Arial"/>
              <a:buNone/>
              <a:defRPr sz="12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00"/>
              <a:buFont typeface="Arial"/>
              <a:buNone/>
              <a:defRPr sz="12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00"/>
              <a:buFont typeface="Arial"/>
              <a:buNone/>
              <a:defRPr sz="12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00"/>
              <a:buFont typeface="Arial"/>
              <a:buNone/>
              <a:defRPr sz="12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00"/>
              <a:buFont typeface="Arial"/>
              <a:buNone/>
              <a:defRPr sz="12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00"/>
              <a:buFont typeface="Arial"/>
              <a:buNone/>
              <a:defRPr sz="12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00"/>
              <a:buFont typeface="Arial"/>
              <a:buNone/>
              <a:defRPr sz="12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24" name="Google Shape;24;p4"/>
          <p:cNvSpPr txBox="1"/>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rgbClr val="888888"/>
                </a:solidFill>
                <a:latin typeface="Arial"/>
                <a:ea typeface="Arial"/>
                <a:cs typeface="Arial"/>
                <a:sym typeface="Arial"/>
              </a:rPr>
              <a:t>‹N°›</a:t>
            </a:fld>
            <a:endParaRPr sz="1200" b="0" i="0" u="none" strike="noStrike" cap="none">
              <a:solidFill>
                <a:srgbClr val="888888"/>
              </a:solidFill>
              <a:latin typeface="Arial"/>
              <a:ea typeface="Arial"/>
              <a:cs typeface="Arial"/>
              <a:sym typeface="Arial"/>
            </a:endParaRPr>
          </a:p>
        </p:txBody>
      </p:sp>
      <p:sp>
        <p:nvSpPr>
          <p:cNvPr id="25" name="Google Shape;25;p4"/>
          <p:cNvSpPr txBox="1"/>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rgbClr val="FFFFFF"/>
                </a:solidFill>
                <a:latin typeface="Arial"/>
                <a:ea typeface="Arial"/>
                <a:cs typeface="Arial"/>
                <a:sym typeface="Arial"/>
              </a:rPr>
              <a:t>‹N°›</a:t>
            </a:fld>
            <a:endParaRPr sz="1200" b="0" i="0" u="none" strike="noStrike" cap="none">
              <a:solidFill>
                <a:srgbClr val="FFFFFF"/>
              </a:solidFill>
              <a:latin typeface="Arial"/>
              <a:ea typeface="Arial"/>
              <a:cs typeface="Arial"/>
              <a:sym typeface="Arial"/>
            </a:endParaRPr>
          </a:p>
        </p:txBody>
      </p:sp>
      <p:sp>
        <p:nvSpPr>
          <p:cNvPr id="26" name="Google Shape;26;p4"/>
          <p:cNvSpPr txBox="1"/>
          <p:nvPr/>
        </p:nvSpPr>
        <p:spPr>
          <a:xfrm>
            <a:off x="0" y="378350"/>
            <a:ext cx="6132600" cy="3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5FC871"/>
                </a:solidFill>
                <a:latin typeface="Arial"/>
                <a:ea typeface="Arial"/>
                <a:cs typeface="Arial"/>
                <a:sym typeface="Arial"/>
              </a:rPr>
              <a:t>ACCÈS ET AUTHENTIFICATION WEB</a:t>
            </a:r>
            <a:endParaRPr sz="1400" b="0" i="0" u="none" strike="noStrike" cap="none">
              <a:solidFill>
                <a:srgbClr val="5FC871"/>
              </a:solidFill>
              <a:latin typeface="Arial"/>
              <a:ea typeface="Arial"/>
              <a:cs typeface="Arial"/>
              <a:sym typeface="Arial"/>
            </a:endParaRPr>
          </a:p>
        </p:txBody>
      </p:sp>
      <p:sp>
        <p:nvSpPr>
          <p:cNvPr id="27" name="Google Shape;27;p4"/>
          <p:cNvSpPr txBox="1"/>
          <p:nvPr/>
        </p:nvSpPr>
        <p:spPr>
          <a:xfrm>
            <a:off x="6500675" y="1401313"/>
            <a:ext cx="2324100" cy="513900"/>
          </a:xfrm>
          <a:prstGeom prst="rect">
            <a:avLst/>
          </a:prstGeom>
          <a:noFill/>
          <a:ln>
            <a:noFill/>
          </a:ln>
        </p:spPr>
        <p:txBody>
          <a:bodyPr spcFirstLastPara="1" wrap="square" lIns="91425" tIns="108000" rIns="91425" bIns="91425" anchor="t" anchorCtr="0">
            <a:noAutofit/>
          </a:bodyPr>
          <a:lstStyle/>
          <a:p>
            <a:pPr marL="0" marR="0" lvl="0" indent="0" algn="l" rtl="0">
              <a:lnSpc>
                <a:spcPct val="150000"/>
              </a:lnSpc>
              <a:spcBef>
                <a:spcPts val="0"/>
              </a:spcBef>
              <a:spcAft>
                <a:spcPts val="0"/>
              </a:spcAft>
              <a:buClr>
                <a:srgbClr val="000000"/>
              </a:buClr>
              <a:buSzPts val="1000"/>
              <a:buFont typeface="Arial"/>
              <a:buNone/>
            </a:pPr>
            <a:r>
              <a:rPr lang="fr-FR" sz="1000" b="0" i="0" u="none" strike="noStrike" cap="none">
                <a:solidFill>
                  <a:srgbClr val="FFFFFF"/>
                </a:solidFill>
                <a:latin typeface="Arial"/>
                <a:ea typeface="Arial"/>
                <a:cs typeface="Arial"/>
                <a:sym typeface="Arial"/>
              </a:rPr>
              <a:t>En cas d’oubli de mot de passe, </a:t>
            </a:r>
            <a:br>
              <a:rPr lang="fr-FR" sz="1000" b="0" i="0" u="none" strike="noStrike" cap="none">
                <a:solidFill>
                  <a:srgbClr val="FFFFFF"/>
                </a:solidFill>
                <a:latin typeface="Arial"/>
                <a:ea typeface="Arial"/>
                <a:cs typeface="Arial"/>
                <a:sym typeface="Arial"/>
              </a:rPr>
            </a:br>
            <a:r>
              <a:rPr lang="fr-FR" sz="1000" b="0" i="0" u="none" strike="noStrike" cap="none">
                <a:solidFill>
                  <a:srgbClr val="FFFFFF"/>
                </a:solidFill>
                <a:latin typeface="Arial"/>
                <a:ea typeface="Arial"/>
                <a:cs typeface="Arial"/>
                <a:sym typeface="Arial"/>
              </a:rPr>
              <a:t>cliquez ici et saisissez votre email.</a:t>
            </a:r>
            <a:endParaRPr sz="1000" b="0" i="0" u="none" strike="noStrike" cap="none">
              <a:solidFill>
                <a:srgbClr val="FFFFFF"/>
              </a:solidFill>
              <a:latin typeface="Arial"/>
              <a:ea typeface="Arial"/>
              <a:cs typeface="Arial"/>
              <a:sym typeface="Arial"/>
            </a:endParaRPr>
          </a:p>
        </p:txBody>
      </p:sp>
      <p:sp>
        <p:nvSpPr>
          <p:cNvPr id="28" name="Google Shape;28;p4"/>
          <p:cNvSpPr txBox="1"/>
          <p:nvPr/>
        </p:nvSpPr>
        <p:spPr>
          <a:xfrm>
            <a:off x="6500675" y="2393125"/>
            <a:ext cx="2324100" cy="573900"/>
          </a:xfrm>
          <a:prstGeom prst="rect">
            <a:avLst/>
          </a:prstGeom>
          <a:noFill/>
          <a:ln>
            <a:noFill/>
          </a:ln>
        </p:spPr>
        <p:txBody>
          <a:bodyPr spcFirstLastPara="1" wrap="square" lIns="91425" tIns="108000" rIns="91425" bIns="91425" anchor="t" anchorCtr="0">
            <a:noAutofit/>
          </a:bodyPr>
          <a:lstStyle/>
          <a:p>
            <a:pPr marL="0" marR="0" lvl="0" indent="0" algn="l" rtl="0">
              <a:lnSpc>
                <a:spcPct val="150000"/>
              </a:lnSpc>
              <a:spcBef>
                <a:spcPts val="0"/>
              </a:spcBef>
              <a:spcAft>
                <a:spcPts val="0"/>
              </a:spcAft>
              <a:buClr>
                <a:srgbClr val="000000"/>
              </a:buClr>
              <a:buSzPts val="1000"/>
              <a:buFont typeface="Arial"/>
              <a:buNone/>
            </a:pPr>
            <a:r>
              <a:rPr lang="fr-FR" sz="1000" b="0" i="0" u="none" strike="noStrike" cap="none">
                <a:solidFill>
                  <a:srgbClr val="FFFFFF"/>
                </a:solidFill>
                <a:latin typeface="Arial"/>
                <a:ea typeface="Arial"/>
                <a:cs typeface="Arial"/>
                <a:sym typeface="Arial"/>
              </a:rPr>
              <a:t>Si vous n’avez pas de mot de passe, </a:t>
            </a:r>
            <a:endParaRPr sz="1000" b="0" i="0" u="none" strike="noStrike" cap="none">
              <a:solidFill>
                <a:srgbClr val="FFFFF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000"/>
              <a:buFont typeface="Arial"/>
              <a:buNone/>
            </a:pPr>
            <a:r>
              <a:rPr lang="fr-FR" sz="1000" b="0" i="0" u="none" strike="noStrike" cap="none">
                <a:solidFill>
                  <a:srgbClr val="FFFFFF"/>
                </a:solidFill>
                <a:latin typeface="Arial"/>
                <a:ea typeface="Arial"/>
                <a:cs typeface="Arial"/>
                <a:sym typeface="Arial"/>
              </a:rPr>
              <a:t>cliquez ici et saisissez votre email.</a:t>
            </a:r>
            <a:endParaRPr sz="1000" b="0" i="0" u="none" strike="noStrike" cap="none">
              <a:solidFill>
                <a:srgbClr val="FFFFF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000"/>
              <a:buFont typeface="Arial"/>
              <a:buNone/>
            </a:pPr>
            <a:endParaRPr sz="1000" b="0" i="0" u="none" strike="noStrike" cap="none">
              <a:solidFill>
                <a:srgbClr val="FFFFFF"/>
              </a:solidFill>
              <a:latin typeface="Arial"/>
              <a:ea typeface="Arial"/>
              <a:cs typeface="Arial"/>
              <a:sym typeface="Arial"/>
            </a:endParaRPr>
          </a:p>
        </p:txBody>
      </p:sp>
      <p:grpSp>
        <p:nvGrpSpPr>
          <p:cNvPr id="29" name="Google Shape;29;p4"/>
          <p:cNvGrpSpPr/>
          <p:nvPr/>
        </p:nvGrpSpPr>
        <p:grpSpPr>
          <a:xfrm>
            <a:off x="6500681" y="1005313"/>
            <a:ext cx="396000" cy="396000"/>
            <a:chOff x="3206306" y="3934275"/>
            <a:chExt cx="396000" cy="396000"/>
          </a:xfrm>
        </p:grpSpPr>
        <p:sp>
          <p:nvSpPr>
            <p:cNvPr id="30" name="Google Shape;30;p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4"/>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nvGrpSpPr>
          <p:cNvPr id="32" name="Google Shape;32;p4"/>
          <p:cNvGrpSpPr/>
          <p:nvPr/>
        </p:nvGrpSpPr>
        <p:grpSpPr>
          <a:xfrm>
            <a:off x="6500681" y="1997138"/>
            <a:ext cx="396000" cy="396000"/>
            <a:chOff x="3206306" y="3934275"/>
            <a:chExt cx="396000" cy="396000"/>
          </a:xfrm>
        </p:grpSpPr>
        <p:sp>
          <p:nvSpPr>
            <p:cNvPr id="33" name="Google Shape;33;p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sp>
        <p:nvSpPr>
          <p:cNvPr id="35" name="Google Shape;35;p4"/>
          <p:cNvSpPr txBox="1"/>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rgbClr val="FFFFFF"/>
                </a:solidFill>
                <a:latin typeface="Arial"/>
                <a:ea typeface="Arial"/>
                <a:cs typeface="Arial"/>
                <a:sym typeface="Arial"/>
              </a:rPr>
              <a:t>‹N°›</a:t>
            </a:fld>
            <a:endParaRPr sz="1200" b="0" i="0" u="none" strike="noStrike" cap="none">
              <a:solidFill>
                <a:srgbClr val="FFFFFF"/>
              </a:solidFill>
              <a:latin typeface="Arial"/>
              <a:ea typeface="Arial"/>
              <a:cs typeface="Arial"/>
              <a:sym typeface="Arial"/>
            </a:endParaRPr>
          </a:p>
        </p:txBody>
      </p:sp>
      <p:pic>
        <p:nvPicPr>
          <p:cNvPr id="36" name="Google Shape;36;p4"/>
          <p:cNvPicPr preferRelativeResize="0"/>
          <p:nvPr/>
        </p:nvPicPr>
        <p:blipFill rotWithShape="1">
          <a:blip r:embed="rId2">
            <a:alphaModFix/>
          </a:blip>
          <a:srcRect/>
          <a:stretch/>
        </p:blipFill>
        <p:spPr>
          <a:xfrm>
            <a:off x="152338" y="1356225"/>
            <a:ext cx="5827925" cy="2647712"/>
          </a:xfrm>
          <a:prstGeom prst="rect">
            <a:avLst/>
          </a:prstGeom>
          <a:noFill/>
          <a:ln>
            <a:noFill/>
          </a:ln>
          <a:effectLst>
            <a:outerShdw blurRad="285750" dist="28575" dir="5460000" algn="bl" rotWithShape="0">
              <a:schemeClr val="dk2">
                <a:alpha val="11372"/>
              </a:schemeClr>
            </a:outerShdw>
          </a:effectLst>
        </p:spPr>
      </p:pic>
      <p:grpSp>
        <p:nvGrpSpPr>
          <p:cNvPr id="37" name="Google Shape;37;p4"/>
          <p:cNvGrpSpPr/>
          <p:nvPr/>
        </p:nvGrpSpPr>
        <p:grpSpPr>
          <a:xfrm>
            <a:off x="4205906" y="3781950"/>
            <a:ext cx="396000" cy="396000"/>
            <a:chOff x="3206306" y="3934275"/>
            <a:chExt cx="396000" cy="396000"/>
          </a:xfrm>
        </p:grpSpPr>
        <p:sp>
          <p:nvSpPr>
            <p:cNvPr id="38" name="Google Shape;38;p4"/>
            <p:cNvSpPr/>
            <p:nvPr/>
          </p:nvSpPr>
          <p:spPr>
            <a:xfrm rot="-27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
            <p:cNvSpPr txBox="1"/>
            <p:nvPr/>
          </p:nvSpPr>
          <p:spPr>
            <a:xfrm>
              <a:off x="3241550" y="3937850"/>
              <a:ext cx="325500" cy="260400"/>
            </a:xfrm>
            <a:prstGeom prst="rect">
              <a:avLst/>
            </a:prstGeom>
            <a:noFill/>
            <a:ln>
              <a:noFill/>
            </a:ln>
            <a:effectLst>
              <a:outerShdw blurRad="28575" dist="9525" dir="5400000" algn="bl" rotWithShape="0">
                <a:srgbClr val="073763">
                  <a:alpha val="14117"/>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nvGrpSpPr>
          <p:cNvPr id="40" name="Google Shape;40;p4"/>
          <p:cNvGrpSpPr/>
          <p:nvPr/>
        </p:nvGrpSpPr>
        <p:grpSpPr>
          <a:xfrm>
            <a:off x="5169318" y="3781950"/>
            <a:ext cx="396000" cy="396000"/>
            <a:chOff x="3206306" y="3934275"/>
            <a:chExt cx="396000" cy="396000"/>
          </a:xfrm>
        </p:grpSpPr>
        <p:sp>
          <p:nvSpPr>
            <p:cNvPr id="41" name="Google Shape;41;p4"/>
            <p:cNvSpPr/>
            <p:nvPr/>
          </p:nvSpPr>
          <p:spPr>
            <a:xfrm rot="-27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4"/>
            <p:cNvSpPr txBox="1"/>
            <p:nvPr/>
          </p:nvSpPr>
          <p:spPr>
            <a:xfrm>
              <a:off x="3241550" y="3937850"/>
              <a:ext cx="325500" cy="260400"/>
            </a:xfrm>
            <a:prstGeom prst="rect">
              <a:avLst/>
            </a:prstGeom>
            <a:noFill/>
            <a:ln>
              <a:noFill/>
            </a:ln>
            <a:effectLst>
              <a:outerShdw blurRad="28575" dist="9525" dir="5400000" algn="bl" rotWithShape="0">
                <a:srgbClr val="073763">
                  <a:alpha val="14117"/>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 1">
  <p:cSld name="BLANK_1">
    <p:spTree>
      <p:nvGrpSpPr>
        <p:cNvPr id="1" name="Shape 43"/>
        <p:cNvGrpSpPr/>
        <p:nvPr/>
      </p:nvGrpSpPr>
      <p:grpSpPr>
        <a:xfrm>
          <a:off x="0" y="0"/>
          <a:ext cx="0" cy="0"/>
          <a:chOff x="0" y="0"/>
          <a:chExt cx="0" cy="0"/>
        </a:xfrm>
      </p:grpSpPr>
      <p:sp>
        <p:nvSpPr>
          <p:cNvPr id="44" name="Google Shape;44;p5"/>
          <p:cNvSpPr/>
          <p:nvPr/>
        </p:nvSpPr>
        <p:spPr>
          <a:xfrm>
            <a:off x="6132725" y="0"/>
            <a:ext cx="3060000" cy="5143500"/>
          </a:xfrm>
          <a:prstGeom prst="rect">
            <a:avLst/>
          </a:prstGeom>
          <a:gradFill>
            <a:gsLst>
              <a:gs pos="0">
                <a:srgbClr val="5FC871"/>
              </a:gs>
              <a:gs pos="100000">
                <a:srgbClr val="34BB7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ide 1 1">
  <p:cSld name="BLANK_1_1">
    <p:spTree>
      <p:nvGrpSpPr>
        <p:cNvPr id="1" name="Shape 46"/>
        <p:cNvGrpSpPr/>
        <p:nvPr/>
      </p:nvGrpSpPr>
      <p:grpSpPr>
        <a:xfrm>
          <a:off x="0" y="0"/>
          <a:ext cx="0" cy="0"/>
          <a:chOff x="0" y="0"/>
          <a:chExt cx="0" cy="0"/>
        </a:xfrm>
      </p:grpSpPr>
      <p:sp>
        <p:nvSpPr>
          <p:cNvPr id="47" name="Google Shape;47;p6"/>
          <p:cNvSpPr/>
          <p:nvPr/>
        </p:nvSpPr>
        <p:spPr>
          <a:xfrm>
            <a:off x="4572000" y="-42125"/>
            <a:ext cx="4620600" cy="5238900"/>
          </a:xfrm>
          <a:prstGeom prst="rect">
            <a:avLst/>
          </a:prstGeom>
          <a:gradFill>
            <a:gsLst>
              <a:gs pos="0">
                <a:srgbClr val="5FC871"/>
              </a:gs>
              <a:gs pos="100000">
                <a:srgbClr val="34BB7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51" name="Google Shape;51;p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3" name="Google Shape;53;p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e de titre 1">
  <p:cSld name="Diapositive de titre_1">
    <p:spTree>
      <p:nvGrpSpPr>
        <p:cNvPr id="1" name="Shape 55"/>
        <p:cNvGrpSpPr/>
        <p:nvPr/>
      </p:nvGrpSpPr>
      <p:grpSpPr>
        <a:xfrm>
          <a:off x="0" y="0"/>
          <a:ext cx="0" cy="0"/>
          <a:chOff x="0" y="0"/>
          <a:chExt cx="0" cy="0"/>
        </a:xfrm>
      </p:grpSpPr>
      <p:sp>
        <p:nvSpPr>
          <p:cNvPr id="56" name="Google Shape;56;p8"/>
          <p:cNvSpPr txBox="1">
            <a:spLocks noGrp="1"/>
          </p:cNvSpPr>
          <p:nvPr>
            <p:ph type="ctrTitle"/>
          </p:nvPr>
        </p:nvSpPr>
        <p:spPr>
          <a:xfrm>
            <a:off x="685800" y="2733768"/>
            <a:ext cx="7772400" cy="452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69C1A8"/>
              </a:buClr>
              <a:buSzPts val="2400"/>
              <a:buFont typeface="Arial"/>
              <a:buNone/>
              <a:defRPr sz="2400" b="1" i="0" u="none" strike="noStrike" cap="none">
                <a:solidFill>
                  <a:srgbClr val="69C1A8"/>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57" name="Google Shape;57;p8"/>
          <p:cNvSpPr txBox="1">
            <a:spLocks noGrp="1"/>
          </p:cNvSpPr>
          <p:nvPr>
            <p:ph type="subTitle" idx="1"/>
          </p:nvPr>
        </p:nvSpPr>
        <p:spPr>
          <a:xfrm>
            <a:off x="685800" y="3219822"/>
            <a:ext cx="7772400" cy="864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400"/>
              </a:spcBef>
              <a:spcAft>
                <a:spcPts val="0"/>
              </a:spcAft>
              <a:buClr>
                <a:srgbClr val="E36C09"/>
              </a:buClr>
              <a:buSzPts val="2000"/>
              <a:buFont typeface="Arial"/>
              <a:buNone/>
              <a:defRPr sz="2000" b="0" i="0" u="none" strike="noStrike" cap="none">
                <a:solidFill>
                  <a:srgbClr val="E36C09"/>
                </a:solidFill>
                <a:latin typeface="Arial"/>
                <a:ea typeface="Arial"/>
                <a:cs typeface="Arial"/>
                <a:sym typeface="Arial"/>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58" name="Google Shape;58;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59" name="Google Shape;59;p8"/>
          <p:cNvSpPr>
            <a:spLocks noGrp="1"/>
          </p:cNvSpPr>
          <p:nvPr>
            <p:ph type="pic" idx="2"/>
          </p:nvPr>
        </p:nvSpPr>
        <p:spPr>
          <a:xfrm>
            <a:off x="0" y="0"/>
            <a:ext cx="9144000" cy="246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apositive de titre 2">
  <p:cSld name="Diapositive de titre_2">
    <p:spTree>
      <p:nvGrpSpPr>
        <p:cNvPr id="1" name="Shape 60"/>
        <p:cNvGrpSpPr/>
        <p:nvPr/>
      </p:nvGrpSpPr>
      <p:grpSpPr>
        <a:xfrm>
          <a:off x="0" y="0"/>
          <a:ext cx="0" cy="0"/>
          <a:chOff x="0" y="0"/>
          <a:chExt cx="0" cy="0"/>
        </a:xfrm>
      </p:grpSpPr>
      <p:sp>
        <p:nvSpPr>
          <p:cNvPr id="61" name="Google Shape;61;p9"/>
          <p:cNvSpPr txBox="1">
            <a:spLocks noGrp="1"/>
          </p:cNvSpPr>
          <p:nvPr>
            <p:ph type="ctrTitle"/>
          </p:nvPr>
        </p:nvSpPr>
        <p:spPr>
          <a:xfrm>
            <a:off x="685800" y="2733768"/>
            <a:ext cx="7772400" cy="452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92C755"/>
              </a:buClr>
              <a:buSzPts val="1400"/>
              <a:buFont typeface="Arial"/>
              <a:buNone/>
              <a:defRPr sz="2400" b="1" i="0" u="none" strike="noStrike" cap="none">
                <a:solidFill>
                  <a:srgbClr val="92C755"/>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9"/>
          <p:cNvSpPr txBox="1">
            <a:spLocks noGrp="1"/>
          </p:cNvSpPr>
          <p:nvPr>
            <p:ph type="subTitle" idx="1"/>
          </p:nvPr>
        </p:nvSpPr>
        <p:spPr>
          <a:xfrm>
            <a:off x="685800" y="3219822"/>
            <a:ext cx="7772400" cy="864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400"/>
              </a:spcBef>
              <a:spcAft>
                <a:spcPts val="0"/>
              </a:spcAft>
              <a:buClr>
                <a:srgbClr val="E36C09"/>
              </a:buClr>
              <a:buSzPts val="3200"/>
              <a:buFont typeface="Arial"/>
              <a:buNone/>
              <a:defRPr sz="2000" b="0" i="0" u="none" strike="noStrike" cap="none">
                <a:solidFill>
                  <a:srgbClr val="E36C09"/>
                </a:solidFill>
                <a:latin typeface="Arial"/>
                <a:ea typeface="Arial"/>
                <a:cs typeface="Arial"/>
                <a:sym typeface="Arial"/>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63" name="Google Shape;63;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64" name="Google Shape;64;p9"/>
          <p:cNvSpPr>
            <a:spLocks noGrp="1"/>
          </p:cNvSpPr>
          <p:nvPr>
            <p:ph type="pic" idx="2"/>
          </p:nvPr>
        </p:nvSpPr>
        <p:spPr>
          <a:xfrm>
            <a:off x="0" y="0"/>
            <a:ext cx="9144000" cy="246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positive de titre 3">
  <p:cSld name="Diapositive de titre_3">
    <p:spTree>
      <p:nvGrpSpPr>
        <p:cNvPr id="1" name="Shape 65"/>
        <p:cNvGrpSpPr/>
        <p:nvPr/>
      </p:nvGrpSpPr>
      <p:grpSpPr>
        <a:xfrm>
          <a:off x="0" y="0"/>
          <a:ext cx="0" cy="0"/>
          <a:chOff x="0" y="0"/>
          <a:chExt cx="0" cy="0"/>
        </a:xfrm>
      </p:grpSpPr>
      <p:sp>
        <p:nvSpPr>
          <p:cNvPr id="66" name="Google Shape;66;p10"/>
          <p:cNvSpPr txBox="1">
            <a:spLocks noGrp="1"/>
          </p:cNvSpPr>
          <p:nvPr>
            <p:ph type="ctrTitle"/>
          </p:nvPr>
        </p:nvSpPr>
        <p:spPr>
          <a:xfrm>
            <a:off x="685800" y="2733768"/>
            <a:ext cx="7772400" cy="452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92C755"/>
              </a:buClr>
              <a:buSzPts val="1400"/>
              <a:buFont typeface="Arial"/>
              <a:buNone/>
              <a:defRPr sz="2400" b="1" i="0" u="none" strike="noStrike" cap="none">
                <a:solidFill>
                  <a:srgbClr val="92C755"/>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7" name="Google Shape;67;p10"/>
          <p:cNvSpPr txBox="1">
            <a:spLocks noGrp="1"/>
          </p:cNvSpPr>
          <p:nvPr>
            <p:ph type="subTitle" idx="1"/>
          </p:nvPr>
        </p:nvSpPr>
        <p:spPr>
          <a:xfrm>
            <a:off x="685800" y="3219822"/>
            <a:ext cx="7772400" cy="864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400"/>
              </a:spcBef>
              <a:spcAft>
                <a:spcPts val="0"/>
              </a:spcAft>
              <a:buClr>
                <a:srgbClr val="E36C09"/>
              </a:buClr>
              <a:buSzPts val="3200"/>
              <a:buFont typeface="Arial"/>
              <a:buNone/>
              <a:defRPr sz="2000" b="0" i="0" u="none" strike="noStrike" cap="none">
                <a:solidFill>
                  <a:srgbClr val="E36C09"/>
                </a:solidFill>
                <a:latin typeface="Arial"/>
                <a:ea typeface="Arial"/>
                <a:cs typeface="Arial"/>
                <a:sym typeface="Arial"/>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68" name="Google Shape;68;p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69" name="Google Shape;69;p10"/>
          <p:cNvSpPr>
            <a:spLocks noGrp="1"/>
          </p:cNvSpPr>
          <p:nvPr>
            <p:ph type="pic" idx="2"/>
          </p:nvPr>
        </p:nvSpPr>
        <p:spPr>
          <a:xfrm>
            <a:off x="0" y="0"/>
            <a:ext cx="9144000" cy="246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www.linternaute.fr/dictionnaire/fr/definition/a-1/"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0.xm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play.google.com/store/apps/details?id=fr.lucca.cleemy&amp;hl=fr" TargetMode="External"/><Relationship Id="rId5" Type="http://schemas.openxmlformats.org/officeDocument/2006/relationships/image" Target="../media/image4.png"/><Relationship Id="rId4" Type="http://schemas.openxmlformats.org/officeDocument/2006/relationships/hyperlink" Target="https://itunes.apple.com/fr/app/cleemy/id740679284?mt=8"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hyperlink" Target="https://support.lucca.fr/hc/fr/articles/115000576925" TargetMode="Externa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0"/>
          <p:cNvPicPr preferRelativeResize="0"/>
          <p:nvPr/>
        </p:nvPicPr>
        <p:blipFill>
          <a:blip r:embed="rId3">
            <a:alphaModFix/>
          </a:blip>
          <a:stretch>
            <a:fillRect/>
          </a:stretch>
        </p:blipFill>
        <p:spPr>
          <a:xfrm>
            <a:off x="549924" y="1093575"/>
            <a:ext cx="3890950" cy="530800"/>
          </a:xfrm>
          <a:prstGeom prst="rect">
            <a:avLst/>
          </a:prstGeom>
          <a:noFill/>
          <a:ln>
            <a:noFill/>
          </a:ln>
        </p:spPr>
      </p:pic>
      <p:sp>
        <p:nvSpPr>
          <p:cNvPr id="204" name="Google Shape;204;p20"/>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ONGLET DÉPENSES</a:t>
            </a:r>
            <a:endParaRPr sz="1400">
              <a:solidFill>
                <a:srgbClr val="5FC871"/>
              </a:solidFill>
            </a:endParaRPr>
          </a:p>
          <a:p>
            <a:pPr marL="0" marR="0" lvl="0" indent="0" algn="ctr" rtl="0">
              <a:lnSpc>
                <a:spcPct val="100000"/>
              </a:lnSpc>
              <a:spcBef>
                <a:spcPts val="0"/>
              </a:spcBef>
              <a:spcAft>
                <a:spcPts val="0"/>
              </a:spcAft>
              <a:buClr>
                <a:schemeClr val="lt1"/>
              </a:buClr>
              <a:buSzPts val="1400"/>
              <a:buFont typeface="Arial"/>
              <a:buNone/>
            </a:pPr>
            <a:r>
              <a:rPr lang="fr-FR" sz="1000">
                <a:solidFill>
                  <a:srgbClr val="999999"/>
                </a:solidFill>
              </a:rPr>
              <a:t>REGROUPEMENT DES DÉPENSES</a:t>
            </a:r>
            <a:endParaRPr sz="1000">
              <a:solidFill>
                <a:srgbClr val="999999"/>
              </a:solidFill>
            </a:endParaRPr>
          </a:p>
        </p:txBody>
      </p:sp>
      <p:sp>
        <p:nvSpPr>
          <p:cNvPr id="205" name="Google Shape;205;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10</a:t>
            </a:fld>
            <a:endParaRPr>
              <a:solidFill>
                <a:srgbClr val="FFFFFF"/>
              </a:solidFill>
            </a:endParaRPr>
          </a:p>
        </p:txBody>
      </p:sp>
      <p:grpSp>
        <p:nvGrpSpPr>
          <p:cNvPr id="206" name="Google Shape;206;p20"/>
          <p:cNvGrpSpPr/>
          <p:nvPr/>
        </p:nvGrpSpPr>
        <p:grpSpPr>
          <a:xfrm>
            <a:off x="981674" y="764665"/>
            <a:ext cx="389400" cy="389400"/>
            <a:chOff x="3209699" y="3934175"/>
            <a:chExt cx="389400" cy="389400"/>
          </a:xfrm>
        </p:grpSpPr>
        <p:sp>
          <p:nvSpPr>
            <p:cNvPr id="207" name="Google Shape;207;p20"/>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0"/>
            <p:cNvSpPr txBox="1"/>
            <p:nvPr/>
          </p:nvSpPr>
          <p:spPr>
            <a:xfrm>
              <a:off x="3241550" y="4015175"/>
              <a:ext cx="325500" cy="227400"/>
            </a:xfrm>
            <a:prstGeom prst="rect">
              <a:avLst/>
            </a:prstGeom>
            <a:noFill/>
            <a:ln>
              <a:noFill/>
            </a:ln>
            <a:effectLst>
              <a:outerShdw blurRad="28575" dist="9525" dir="5400000" algn="bl" rotWithShape="0">
                <a:srgbClr val="073763">
                  <a:alpha val="1373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rPr>
                <a:t>1</a:t>
              </a:r>
              <a:endParaRPr sz="1400" b="0" i="0" u="none" strike="noStrike" cap="none">
                <a:solidFill>
                  <a:srgbClr val="000000"/>
                </a:solidFill>
                <a:latin typeface="Arial"/>
                <a:ea typeface="Arial"/>
                <a:cs typeface="Arial"/>
                <a:sym typeface="Arial"/>
              </a:endParaRPr>
            </a:p>
          </p:txBody>
        </p:sp>
      </p:grpSp>
      <p:sp>
        <p:nvSpPr>
          <p:cNvPr id="209" name="Google Shape;209;p20"/>
          <p:cNvSpPr txBox="1"/>
          <p:nvPr/>
        </p:nvSpPr>
        <p:spPr>
          <a:xfrm>
            <a:off x="6472050" y="2310700"/>
            <a:ext cx="2448300" cy="1266300"/>
          </a:xfrm>
          <a:prstGeom prst="rect">
            <a:avLst/>
          </a:prstGeom>
          <a:noFill/>
          <a:ln>
            <a:noFill/>
          </a:ln>
        </p:spPr>
        <p:txBody>
          <a:bodyPr spcFirstLastPara="1" wrap="square" lIns="91425" tIns="108000" rIns="91425" bIns="91425" anchor="t" anchorCtr="0">
            <a:noAutofit/>
          </a:bodyPr>
          <a:lstStyle/>
          <a:p>
            <a:pPr marL="0" lvl="0" indent="0" algn="l" rtl="0">
              <a:lnSpc>
                <a:spcPct val="115000"/>
              </a:lnSpc>
              <a:spcBef>
                <a:spcPts val="1200"/>
              </a:spcBef>
              <a:spcAft>
                <a:spcPts val="1200"/>
              </a:spcAft>
              <a:buNone/>
            </a:pPr>
            <a:r>
              <a:rPr lang="fr-FR" sz="1000" b="1">
                <a:solidFill>
                  <a:srgbClr val="FFFFFF"/>
                </a:solidFill>
              </a:rPr>
              <a:t>Statut “à traiter” </a:t>
            </a:r>
            <a:r>
              <a:rPr lang="fr-FR" sz="1000">
                <a:solidFill>
                  <a:srgbClr val="FFFFFF"/>
                </a:solidFill>
              </a:rPr>
              <a:t>: Dépense pour laquelle il manque un élément obligatoire ou qui présente une alerte bloquante. Ces dépenses ne peuvent pas être déclarées.</a:t>
            </a:r>
            <a:endParaRPr sz="1000" b="0" i="0" u="none" strike="noStrike" cap="none">
              <a:solidFill>
                <a:srgbClr val="FFFFFF"/>
              </a:solidFill>
              <a:latin typeface="Arial"/>
              <a:ea typeface="Arial"/>
              <a:cs typeface="Arial"/>
              <a:sym typeface="Arial"/>
            </a:endParaRPr>
          </a:p>
        </p:txBody>
      </p:sp>
      <p:grpSp>
        <p:nvGrpSpPr>
          <p:cNvPr id="210" name="Google Shape;210;p20"/>
          <p:cNvGrpSpPr/>
          <p:nvPr/>
        </p:nvGrpSpPr>
        <p:grpSpPr>
          <a:xfrm>
            <a:off x="6553206" y="443975"/>
            <a:ext cx="396000" cy="396000"/>
            <a:chOff x="3206306" y="3934275"/>
            <a:chExt cx="396000" cy="396000"/>
          </a:xfrm>
        </p:grpSpPr>
        <p:sp>
          <p:nvSpPr>
            <p:cNvPr id="211" name="Google Shape;211;p2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0"/>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rPr>
                <a:t>1</a:t>
              </a:r>
              <a:endParaRPr sz="1400" b="0" i="0" u="none" strike="noStrike" cap="none">
                <a:solidFill>
                  <a:srgbClr val="000000"/>
                </a:solidFill>
                <a:latin typeface="Arial"/>
                <a:ea typeface="Arial"/>
                <a:cs typeface="Arial"/>
                <a:sym typeface="Arial"/>
              </a:endParaRPr>
            </a:p>
          </p:txBody>
        </p:sp>
      </p:grpSp>
      <p:sp>
        <p:nvSpPr>
          <p:cNvPr id="213" name="Google Shape;213;p20"/>
          <p:cNvSpPr txBox="1"/>
          <p:nvPr/>
        </p:nvSpPr>
        <p:spPr>
          <a:xfrm>
            <a:off x="6431875" y="725975"/>
            <a:ext cx="2569500" cy="1684200"/>
          </a:xfrm>
          <a:prstGeom prst="rect">
            <a:avLst/>
          </a:prstGeom>
          <a:noFill/>
          <a:ln>
            <a:noFill/>
          </a:ln>
        </p:spPr>
        <p:txBody>
          <a:bodyPr spcFirstLastPara="1" wrap="square" lIns="91425" tIns="108000" rIns="91425" bIns="91425" anchor="t" anchorCtr="0">
            <a:noAutofit/>
          </a:bodyPr>
          <a:lstStyle/>
          <a:p>
            <a:pPr marL="0" lvl="0" indent="0" algn="l" rtl="0">
              <a:lnSpc>
                <a:spcPct val="115000"/>
              </a:lnSpc>
              <a:spcBef>
                <a:spcPts val="1200"/>
              </a:spcBef>
              <a:spcAft>
                <a:spcPts val="0"/>
              </a:spcAft>
              <a:buNone/>
            </a:pPr>
            <a:r>
              <a:rPr lang="fr-FR" sz="1000">
                <a:solidFill>
                  <a:srgbClr val="FFFFFF"/>
                </a:solidFill>
              </a:rPr>
              <a:t>Avant de déclarer vos dépenses, vous pouvez les traiter en les regroupant selon différents critères : le statut, la nature, la semaine concernée ou par section analytique (en fonction de votre paramétrage).</a:t>
            </a:r>
            <a:endParaRPr sz="1000">
              <a:solidFill>
                <a:srgbClr val="FFFFFF"/>
              </a:solidFill>
            </a:endParaRPr>
          </a:p>
          <a:p>
            <a:pPr marL="0" lvl="0" indent="0" algn="l" rtl="0">
              <a:lnSpc>
                <a:spcPct val="115000"/>
              </a:lnSpc>
              <a:spcBef>
                <a:spcPts val="1200"/>
              </a:spcBef>
              <a:spcAft>
                <a:spcPts val="0"/>
              </a:spcAft>
              <a:buNone/>
            </a:pPr>
            <a:endParaRPr sz="1000">
              <a:solidFill>
                <a:srgbClr val="FFFFFF"/>
              </a:solidFill>
            </a:endParaRPr>
          </a:p>
          <a:p>
            <a:pPr marL="0" lvl="0" indent="0" algn="l" rtl="0">
              <a:lnSpc>
                <a:spcPct val="115000"/>
              </a:lnSpc>
              <a:spcBef>
                <a:spcPts val="1200"/>
              </a:spcBef>
              <a:spcAft>
                <a:spcPts val="1200"/>
              </a:spcAft>
              <a:buNone/>
            </a:pPr>
            <a:endParaRPr sz="1000">
              <a:solidFill>
                <a:srgbClr val="FFFFFF"/>
              </a:solidFill>
            </a:endParaRPr>
          </a:p>
        </p:txBody>
      </p:sp>
      <p:pic>
        <p:nvPicPr>
          <p:cNvPr id="214" name="Google Shape;214;p20"/>
          <p:cNvPicPr preferRelativeResize="0"/>
          <p:nvPr/>
        </p:nvPicPr>
        <p:blipFill rotWithShape="1">
          <a:blip r:embed="rId4">
            <a:alphaModFix/>
          </a:blip>
          <a:srcRect r="911"/>
          <a:stretch/>
        </p:blipFill>
        <p:spPr>
          <a:xfrm>
            <a:off x="75925" y="1688550"/>
            <a:ext cx="5980750" cy="2949667"/>
          </a:xfrm>
          <a:prstGeom prst="rect">
            <a:avLst/>
          </a:prstGeom>
          <a:noFill/>
          <a:ln>
            <a:noFill/>
          </a:ln>
          <a:effectLst>
            <a:outerShdw blurRad="357188" dist="19050" dir="5400000" algn="bl" rotWithShape="0">
              <a:srgbClr val="20124D">
                <a:alpha val="13730"/>
              </a:srgbClr>
            </a:outerShdw>
          </a:effectLst>
        </p:spPr>
      </p:pic>
      <p:grpSp>
        <p:nvGrpSpPr>
          <p:cNvPr id="215" name="Google Shape;215;p20"/>
          <p:cNvGrpSpPr/>
          <p:nvPr/>
        </p:nvGrpSpPr>
        <p:grpSpPr>
          <a:xfrm>
            <a:off x="6553206" y="2125375"/>
            <a:ext cx="396000" cy="396000"/>
            <a:chOff x="3206306" y="3934275"/>
            <a:chExt cx="396000" cy="396000"/>
          </a:xfrm>
        </p:grpSpPr>
        <p:sp>
          <p:nvSpPr>
            <p:cNvPr id="216" name="Google Shape;216;p2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0"/>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rPr>
                <a:t>2</a:t>
              </a:r>
              <a:endParaRPr sz="1400" b="0" i="0" u="none" strike="noStrike" cap="none">
                <a:solidFill>
                  <a:srgbClr val="000000"/>
                </a:solidFill>
                <a:latin typeface="Arial"/>
                <a:ea typeface="Arial"/>
                <a:cs typeface="Arial"/>
                <a:sym typeface="Arial"/>
              </a:endParaRPr>
            </a:p>
          </p:txBody>
        </p:sp>
      </p:grpSp>
      <p:grpSp>
        <p:nvGrpSpPr>
          <p:cNvPr id="218" name="Google Shape;218;p20"/>
          <p:cNvGrpSpPr/>
          <p:nvPr/>
        </p:nvGrpSpPr>
        <p:grpSpPr>
          <a:xfrm>
            <a:off x="3064681" y="2125375"/>
            <a:ext cx="396000" cy="396000"/>
            <a:chOff x="3206306" y="3934275"/>
            <a:chExt cx="396000" cy="396000"/>
          </a:xfrm>
        </p:grpSpPr>
        <p:sp>
          <p:nvSpPr>
            <p:cNvPr id="219" name="Google Shape;219;p2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0"/>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rPr>
                <a:t>2</a:t>
              </a:r>
              <a:endParaRPr sz="1400" b="0" i="0" u="none" strike="noStrike" cap="none">
                <a:solidFill>
                  <a:srgbClr val="000000"/>
                </a:solidFill>
                <a:latin typeface="Arial"/>
                <a:ea typeface="Arial"/>
                <a:cs typeface="Arial"/>
                <a:sym typeface="Arial"/>
              </a:endParaRPr>
            </a:p>
          </p:txBody>
        </p:sp>
      </p:grpSp>
      <p:sp>
        <p:nvSpPr>
          <p:cNvPr id="221" name="Google Shape;221;p20"/>
          <p:cNvSpPr txBox="1"/>
          <p:nvPr/>
        </p:nvSpPr>
        <p:spPr>
          <a:xfrm>
            <a:off x="6457950" y="3806785"/>
            <a:ext cx="2324100" cy="1266300"/>
          </a:xfrm>
          <a:prstGeom prst="rect">
            <a:avLst/>
          </a:prstGeom>
          <a:noFill/>
          <a:ln>
            <a:noFill/>
          </a:ln>
        </p:spPr>
        <p:txBody>
          <a:bodyPr spcFirstLastPara="1" wrap="square" lIns="91425" tIns="108000" rIns="91425" bIns="91425" anchor="t" anchorCtr="0">
            <a:noAutofit/>
          </a:bodyPr>
          <a:lstStyle/>
          <a:p>
            <a:pPr marL="0" lvl="0" indent="0" algn="l" rtl="0">
              <a:lnSpc>
                <a:spcPct val="115000"/>
              </a:lnSpc>
              <a:spcBef>
                <a:spcPts val="1200"/>
              </a:spcBef>
              <a:spcAft>
                <a:spcPts val="1200"/>
              </a:spcAft>
              <a:buNone/>
            </a:pPr>
            <a:r>
              <a:rPr lang="fr-FR" sz="1000" b="1">
                <a:solidFill>
                  <a:srgbClr val="FFFFFF"/>
                </a:solidFill>
              </a:rPr>
              <a:t>Statut “à vérifier”</a:t>
            </a:r>
            <a:r>
              <a:rPr lang="fr-FR" sz="1000">
                <a:solidFill>
                  <a:srgbClr val="FFFFFF"/>
                </a:solidFill>
              </a:rPr>
              <a:t>: Dépense créée automatiquement nécessitant votre vérification.</a:t>
            </a:r>
            <a:endParaRPr sz="1000" b="0" i="0" u="none" strike="noStrike" cap="none">
              <a:solidFill>
                <a:srgbClr val="FFFFFF"/>
              </a:solidFill>
              <a:latin typeface="Arial"/>
              <a:ea typeface="Arial"/>
              <a:cs typeface="Arial"/>
              <a:sym typeface="Arial"/>
            </a:endParaRPr>
          </a:p>
        </p:txBody>
      </p:sp>
      <p:grpSp>
        <p:nvGrpSpPr>
          <p:cNvPr id="222" name="Google Shape;222;p20"/>
          <p:cNvGrpSpPr/>
          <p:nvPr/>
        </p:nvGrpSpPr>
        <p:grpSpPr>
          <a:xfrm>
            <a:off x="6553206" y="3525550"/>
            <a:ext cx="396000" cy="396000"/>
            <a:chOff x="3206306" y="3934275"/>
            <a:chExt cx="396000" cy="396000"/>
          </a:xfrm>
        </p:grpSpPr>
        <p:sp>
          <p:nvSpPr>
            <p:cNvPr id="223" name="Google Shape;223;p2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0"/>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rPr>
                <a:t>3</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1"/>
          <p:cNvSpPr txBox="1"/>
          <p:nvPr/>
        </p:nvSpPr>
        <p:spPr>
          <a:xfrm>
            <a:off x="6553200" y="2135363"/>
            <a:ext cx="2324100" cy="6960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a:solidFill>
                  <a:srgbClr val="FFFFFF"/>
                </a:solidFill>
              </a:rPr>
              <a:t>En accès direct, lorsque votre espace ne contient pas de dépense.</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Arial"/>
              <a:ea typeface="Arial"/>
              <a:cs typeface="Arial"/>
              <a:sym typeface="Arial"/>
            </a:endParaRPr>
          </a:p>
        </p:txBody>
      </p:sp>
      <p:sp>
        <p:nvSpPr>
          <p:cNvPr id="230" name="Google Shape;230;p21"/>
          <p:cNvSpPr txBox="1"/>
          <p:nvPr/>
        </p:nvSpPr>
        <p:spPr>
          <a:xfrm>
            <a:off x="6500675" y="815087"/>
            <a:ext cx="2324100" cy="348600"/>
          </a:xfrm>
          <a:prstGeom prst="rect">
            <a:avLst/>
          </a:prstGeom>
          <a:noFill/>
          <a:ln>
            <a:noFill/>
          </a:ln>
        </p:spPr>
        <p:txBody>
          <a:bodyPr spcFirstLastPara="1" wrap="square" lIns="91425" tIns="108000" rIns="91425" bIns="91425" anchor="t" anchorCtr="0">
            <a:noAutofit/>
          </a:bodyPr>
          <a:lstStyle/>
          <a:p>
            <a:pPr marL="0" lvl="0" indent="0" algn="l" rtl="0">
              <a:spcBef>
                <a:spcPts val="0"/>
              </a:spcBef>
              <a:spcAft>
                <a:spcPts val="0"/>
              </a:spcAft>
              <a:buClr>
                <a:schemeClr val="dk1"/>
              </a:buClr>
              <a:buSzPts val="1000"/>
              <a:buFont typeface="Arial"/>
              <a:buNone/>
            </a:pPr>
            <a:r>
              <a:rPr lang="fr-FR" sz="1000">
                <a:solidFill>
                  <a:schemeClr val="lt1"/>
                </a:solidFill>
              </a:rPr>
              <a:t>Retrouvez les règles appliquées par votre société en matière de gestion des notes de frais:</a:t>
            </a:r>
            <a:endParaRPr sz="1000" b="0" i="0" u="none" strike="noStrike" cap="none">
              <a:solidFill>
                <a:srgbClr val="FFFFFF"/>
              </a:solidFill>
              <a:latin typeface="Arial"/>
              <a:ea typeface="Arial"/>
              <a:cs typeface="Arial"/>
              <a:sym typeface="Arial"/>
            </a:endParaRPr>
          </a:p>
        </p:txBody>
      </p:sp>
      <p:grpSp>
        <p:nvGrpSpPr>
          <p:cNvPr id="231" name="Google Shape;231;p21"/>
          <p:cNvGrpSpPr/>
          <p:nvPr/>
        </p:nvGrpSpPr>
        <p:grpSpPr>
          <a:xfrm>
            <a:off x="6553206" y="1739375"/>
            <a:ext cx="396000" cy="396000"/>
            <a:chOff x="3206306" y="3934275"/>
            <a:chExt cx="396000" cy="396000"/>
          </a:xfrm>
        </p:grpSpPr>
        <p:sp>
          <p:nvSpPr>
            <p:cNvPr id="232" name="Google Shape;232;p21"/>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1"/>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nvGrpSpPr>
          <p:cNvPr id="234" name="Google Shape;234;p21"/>
          <p:cNvGrpSpPr/>
          <p:nvPr/>
        </p:nvGrpSpPr>
        <p:grpSpPr>
          <a:xfrm>
            <a:off x="6553206" y="2866866"/>
            <a:ext cx="396000" cy="396000"/>
            <a:chOff x="3206306" y="3934275"/>
            <a:chExt cx="396000" cy="396000"/>
          </a:xfrm>
        </p:grpSpPr>
        <p:sp>
          <p:nvSpPr>
            <p:cNvPr id="235" name="Google Shape;235;p21"/>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1"/>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sp>
        <p:nvSpPr>
          <p:cNvPr id="237" name="Google Shape;237;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11</a:t>
            </a:fld>
            <a:endParaRPr>
              <a:solidFill>
                <a:srgbClr val="FFFFFF"/>
              </a:solidFill>
            </a:endParaRPr>
          </a:p>
        </p:txBody>
      </p:sp>
      <p:sp>
        <p:nvSpPr>
          <p:cNvPr id="238" name="Google Shape;238;p21"/>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ONGLET DÉPENSES</a:t>
            </a:r>
            <a:endParaRPr sz="1400">
              <a:solidFill>
                <a:srgbClr val="5FC871"/>
              </a:solidFill>
            </a:endParaRPr>
          </a:p>
          <a:p>
            <a:pPr marL="0" marR="0" lvl="0" indent="0" algn="ctr" rtl="0">
              <a:lnSpc>
                <a:spcPct val="100000"/>
              </a:lnSpc>
              <a:spcBef>
                <a:spcPts val="0"/>
              </a:spcBef>
              <a:spcAft>
                <a:spcPts val="0"/>
              </a:spcAft>
              <a:buClr>
                <a:schemeClr val="lt1"/>
              </a:buClr>
              <a:buSzPts val="1400"/>
              <a:buFont typeface="Arial"/>
              <a:buNone/>
            </a:pPr>
            <a:r>
              <a:rPr lang="fr-FR" sz="1000">
                <a:solidFill>
                  <a:srgbClr val="999999"/>
                </a:solidFill>
              </a:rPr>
              <a:t>POLITIQUE DE FRAIS</a:t>
            </a:r>
            <a:endParaRPr sz="1000" b="1">
              <a:solidFill>
                <a:srgbClr val="999999"/>
              </a:solidFill>
            </a:endParaRPr>
          </a:p>
        </p:txBody>
      </p:sp>
      <p:sp>
        <p:nvSpPr>
          <p:cNvPr id="239" name="Google Shape;239;p21"/>
          <p:cNvSpPr txBox="1"/>
          <p:nvPr/>
        </p:nvSpPr>
        <p:spPr>
          <a:xfrm>
            <a:off x="6553200" y="3298363"/>
            <a:ext cx="2324100" cy="6960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a:solidFill>
                  <a:srgbClr val="FFFFFF"/>
                </a:solidFill>
                <a:uFill>
                  <a:noFill/>
                </a:uFill>
                <a:hlinkClick r:id="rId3">
                  <a:extLst>
                    <a:ext uri="{A12FA001-AC4F-418D-AE19-62706E023703}">
                      <ahyp:hlinkClr xmlns:ahyp="http://schemas.microsoft.com/office/drawing/2018/hyperlinkcolor" val="tx"/>
                    </a:ext>
                  </a:extLst>
                </a:hlinkClick>
              </a:rPr>
              <a:t>À</a:t>
            </a:r>
            <a:r>
              <a:rPr lang="fr-FR" sz="1000">
                <a:solidFill>
                  <a:srgbClr val="FFFFFF"/>
                </a:solidFill>
              </a:rPr>
              <a:t> tout moment, dans les options avancées.</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Arial"/>
              <a:ea typeface="Arial"/>
              <a:cs typeface="Arial"/>
              <a:sym typeface="Arial"/>
            </a:endParaRPr>
          </a:p>
        </p:txBody>
      </p:sp>
      <p:pic>
        <p:nvPicPr>
          <p:cNvPr id="240" name="Google Shape;240;p21"/>
          <p:cNvPicPr preferRelativeResize="0"/>
          <p:nvPr/>
        </p:nvPicPr>
        <p:blipFill>
          <a:blip r:embed="rId4">
            <a:alphaModFix/>
          </a:blip>
          <a:stretch>
            <a:fillRect/>
          </a:stretch>
        </p:blipFill>
        <p:spPr>
          <a:xfrm>
            <a:off x="17750" y="1435775"/>
            <a:ext cx="6060198" cy="2669124"/>
          </a:xfrm>
          <a:prstGeom prst="rect">
            <a:avLst/>
          </a:prstGeom>
          <a:noFill/>
          <a:ln>
            <a:noFill/>
          </a:ln>
          <a:effectLst>
            <a:outerShdw blurRad="357188" dist="19050" dir="5400000" algn="bl" rotWithShape="0">
              <a:srgbClr val="20124D">
                <a:alpha val="13730"/>
              </a:srgbClr>
            </a:outerShdw>
          </a:effectLst>
        </p:spPr>
      </p:pic>
      <p:pic>
        <p:nvPicPr>
          <p:cNvPr id="241" name="Google Shape;241;p21"/>
          <p:cNvPicPr preferRelativeResize="0"/>
          <p:nvPr/>
        </p:nvPicPr>
        <p:blipFill rotWithShape="1">
          <a:blip r:embed="rId5">
            <a:alphaModFix/>
          </a:blip>
          <a:srcRect l="41182" t="39056" r="5458" b="7782"/>
          <a:stretch/>
        </p:blipFill>
        <p:spPr>
          <a:xfrm>
            <a:off x="4712625" y="1739375"/>
            <a:ext cx="1300628" cy="573900"/>
          </a:xfrm>
          <a:prstGeom prst="rect">
            <a:avLst/>
          </a:prstGeom>
          <a:noFill/>
          <a:ln>
            <a:noFill/>
          </a:ln>
          <a:effectLst>
            <a:outerShdw blurRad="357188" dist="19050" dir="5400000" algn="bl" rotWithShape="0">
              <a:srgbClr val="20124D">
                <a:alpha val="13730"/>
              </a:srgbClr>
            </a:outerShdw>
          </a:effectLst>
        </p:spPr>
      </p:pic>
      <p:grpSp>
        <p:nvGrpSpPr>
          <p:cNvPr id="242" name="Google Shape;242;p21"/>
          <p:cNvGrpSpPr/>
          <p:nvPr/>
        </p:nvGrpSpPr>
        <p:grpSpPr>
          <a:xfrm rot="-5400000">
            <a:off x="2889349" y="2880608"/>
            <a:ext cx="389400" cy="389400"/>
            <a:chOff x="3209699" y="3934175"/>
            <a:chExt cx="389400" cy="389400"/>
          </a:xfrm>
        </p:grpSpPr>
        <p:sp>
          <p:nvSpPr>
            <p:cNvPr id="243" name="Google Shape;243;p21"/>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1"/>
            <p:cNvSpPr txBox="1"/>
            <p:nvPr/>
          </p:nvSpPr>
          <p:spPr>
            <a:xfrm rot="5400000">
              <a:off x="3241550" y="4015175"/>
              <a:ext cx="325500" cy="227400"/>
            </a:xfrm>
            <a:prstGeom prst="rect">
              <a:avLst/>
            </a:prstGeom>
            <a:noFill/>
            <a:ln>
              <a:noFill/>
            </a:ln>
            <a:effectLst>
              <a:outerShdw blurRad="28575" dist="9525" dir="5400000" algn="bl" rotWithShape="0">
                <a:srgbClr val="073763">
                  <a:alpha val="1373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rPr>
                <a:t>1</a:t>
              </a:r>
              <a:endParaRPr sz="1400" b="0" i="0" u="none" strike="noStrike" cap="none">
                <a:solidFill>
                  <a:srgbClr val="000000"/>
                </a:solidFill>
                <a:latin typeface="Arial"/>
                <a:ea typeface="Arial"/>
                <a:cs typeface="Arial"/>
                <a:sym typeface="Arial"/>
              </a:endParaRPr>
            </a:p>
          </p:txBody>
        </p:sp>
      </p:grpSp>
      <p:grpSp>
        <p:nvGrpSpPr>
          <p:cNvPr id="245" name="Google Shape;245;p21"/>
          <p:cNvGrpSpPr/>
          <p:nvPr/>
        </p:nvGrpSpPr>
        <p:grpSpPr>
          <a:xfrm>
            <a:off x="5635399" y="1163665"/>
            <a:ext cx="389400" cy="389400"/>
            <a:chOff x="3209699" y="3934175"/>
            <a:chExt cx="389400" cy="389400"/>
          </a:xfrm>
        </p:grpSpPr>
        <p:sp>
          <p:nvSpPr>
            <p:cNvPr id="246" name="Google Shape;246;p21"/>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1"/>
            <p:cNvSpPr txBox="1"/>
            <p:nvPr/>
          </p:nvSpPr>
          <p:spPr>
            <a:xfrm>
              <a:off x="3241550" y="4015175"/>
              <a:ext cx="325500" cy="227400"/>
            </a:xfrm>
            <a:prstGeom prst="rect">
              <a:avLst/>
            </a:prstGeom>
            <a:noFill/>
            <a:ln>
              <a:noFill/>
            </a:ln>
            <a:effectLst>
              <a:outerShdw blurRad="28575" dist="9525" dir="5400000" algn="bl" rotWithShape="0">
                <a:srgbClr val="073763">
                  <a:alpha val="1373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rPr>
                <a:t>2</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22"/>
          <p:cNvPicPr preferRelativeResize="0"/>
          <p:nvPr/>
        </p:nvPicPr>
        <p:blipFill>
          <a:blip r:embed="rId3">
            <a:alphaModFix/>
          </a:blip>
          <a:stretch>
            <a:fillRect/>
          </a:stretch>
        </p:blipFill>
        <p:spPr>
          <a:xfrm>
            <a:off x="209225" y="1735700"/>
            <a:ext cx="5714152" cy="2722900"/>
          </a:xfrm>
          <a:prstGeom prst="rect">
            <a:avLst/>
          </a:prstGeom>
          <a:noFill/>
          <a:ln>
            <a:noFill/>
          </a:ln>
          <a:effectLst>
            <a:outerShdw blurRad="357188" dist="19050" dir="5400000" algn="bl" rotWithShape="0">
              <a:srgbClr val="20124D">
                <a:alpha val="13730"/>
              </a:srgbClr>
            </a:outerShdw>
          </a:effectLst>
        </p:spPr>
      </p:pic>
      <p:sp>
        <p:nvSpPr>
          <p:cNvPr id="253" name="Google Shape;253;p22"/>
          <p:cNvSpPr txBox="1"/>
          <p:nvPr/>
        </p:nvSpPr>
        <p:spPr>
          <a:xfrm>
            <a:off x="668525" y="30887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sp>
        <p:nvSpPr>
          <p:cNvPr id="254" name="Google Shape;254;p22"/>
          <p:cNvSpPr/>
          <p:nvPr/>
        </p:nvSpPr>
        <p:spPr>
          <a:xfrm rot="-2700000">
            <a:off x="267224" y="4120593"/>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5" name="Google Shape;255;p22"/>
          <p:cNvPicPr preferRelativeResize="0"/>
          <p:nvPr/>
        </p:nvPicPr>
        <p:blipFill>
          <a:blip r:embed="rId4">
            <a:alphaModFix/>
          </a:blip>
          <a:stretch>
            <a:fillRect/>
          </a:stretch>
        </p:blipFill>
        <p:spPr>
          <a:xfrm>
            <a:off x="1359950" y="1087350"/>
            <a:ext cx="4517331" cy="573900"/>
          </a:xfrm>
          <a:prstGeom prst="rect">
            <a:avLst/>
          </a:prstGeom>
          <a:noFill/>
          <a:ln>
            <a:noFill/>
          </a:ln>
        </p:spPr>
      </p:pic>
      <p:sp>
        <p:nvSpPr>
          <p:cNvPr id="256" name="Google Shape;256;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12</a:t>
            </a:fld>
            <a:endParaRPr>
              <a:solidFill>
                <a:srgbClr val="FFFFFF"/>
              </a:solidFill>
            </a:endParaRPr>
          </a:p>
        </p:txBody>
      </p:sp>
      <p:sp>
        <p:nvSpPr>
          <p:cNvPr id="257" name="Google Shape;257;p22"/>
          <p:cNvSpPr txBox="1"/>
          <p:nvPr/>
        </p:nvSpPr>
        <p:spPr>
          <a:xfrm>
            <a:off x="6500675" y="873600"/>
            <a:ext cx="2324100" cy="73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fr-FR" sz="1000">
                <a:solidFill>
                  <a:srgbClr val="FFFFFF"/>
                </a:solidFill>
              </a:rPr>
              <a:t>Cliquez sur “Préparer la note de frais” afin de déclarer vos dépenses pour approbation.Toutes les dépenses hors celles “à traiter” (qui ne peuvent être déclarées) seront sélectionnées.</a:t>
            </a:r>
            <a:endParaRPr sz="1000" b="0" i="0" u="none" strike="noStrike" cap="none">
              <a:solidFill>
                <a:srgbClr val="FFFFFF"/>
              </a:solidFill>
              <a:latin typeface="Arial"/>
              <a:ea typeface="Arial"/>
              <a:cs typeface="Arial"/>
              <a:sym typeface="Arial"/>
            </a:endParaRPr>
          </a:p>
        </p:txBody>
      </p:sp>
      <p:sp>
        <p:nvSpPr>
          <p:cNvPr id="258" name="Google Shape;258;p22"/>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ONGLET DÉPENSES</a:t>
            </a:r>
            <a:endParaRPr sz="1400">
              <a:solidFill>
                <a:srgbClr val="5FC871"/>
              </a:solidFill>
            </a:endParaRPr>
          </a:p>
          <a:p>
            <a:pPr marL="0" marR="0" lvl="0" indent="0" algn="ctr" rtl="0">
              <a:lnSpc>
                <a:spcPct val="100000"/>
              </a:lnSpc>
              <a:spcBef>
                <a:spcPts val="0"/>
              </a:spcBef>
              <a:spcAft>
                <a:spcPts val="0"/>
              </a:spcAft>
              <a:buClr>
                <a:schemeClr val="lt1"/>
              </a:buClr>
              <a:buSzPts val="1400"/>
              <a:buFont typeface="Arial"/>
              <a:buNone/>
            </a:pPr>
            <a:r>
              <a:rPr lang="fr-FR" sz="1000">
                <a:solidFill>
                  <a:srgbClr val="999999"/>
                </a:solidFill>
              </a:rPr>
              <a:t>PRÉPARER UNE NOTE DE FRAIS</a:t>
            </a:r>
            <a:endParaRPr sz="1000">
              <a:solidFill>
                <a:srgbClr val="999999"/>
              </a:solidFill>
            </a:endParaRPr>
          </a:p>
        </p:txBody>
      </p:sp>
      <p:sp>
        <p:nvSpPr>
          <p:cNvPr id="259" name="Google Shape;259;p22"/>
          <p:cNvSpPr txBox="1"/>
          <p:nvPr/>
        </p:nvSpPr>
        <p:spPr>
          <a:xfrm>
            <a:off x="6535925" y="4217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1</a:t>
            </a:r>
            <a:endParaRPr sz="1400" b="0" i="0" u="none" strike="noStrike" cap="none">
              <a:solidFill>
                <a:srgbClr val="000000"/>
              </a:solidFill>
              <a:latin typeface="Arial"/>
              <a:ea typeface="Arial"/>
              <a:cs typeface="Arial"/>
              <a:sym typeface="Arial"/>
            </a:endParaRPr>
          </a:p>
        </p:txBody>
      </p:sp>
      <p:grpSp>
        <p:nvGrpSpPr>
          <p:cNvPr id="260" name="Google Shape;260;p22"/>
          <p:cNvGrpSpPr/>
          <p:nvPr/>
        </p:nvGrpSpPr>
        <p:grpSpPr>
          <a:xfrm>
            <a:off x="6500681" y="418175"/>
            <a:ext cx="396000" cy="396000"/>
            <a:chOff x="3206306" y="3934275"/>
            <a:chExt cx="396000" cy="396000"/>
          </a:xfrm>
        </p:grpSpPr>
        <p:sp>
          <p:nvSpPr>
            <p:cNvPr id="261" name="Google Shape;261;p22"/>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2"/>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1</a:t>
              </a:r>
              <a:endParaRPr sz="1400" b="0" i="0" u="none" strike="noStrike" cap="none">
                <a:solidFill>
                  <a:srgbClr val="000000"/>
                </a:solidFill>
                <a:latin typeface="Arial"/>
                <a:ea typeface="Arial"/>
                <a:cs typeface="Arial"/>
                <a:sym typeface="Arial"/>
              </a:endParaRPr>
            </a:p>
          </p:txBody>
        </p:sp>
      </p:grpSp>
      <p:sp>
        <p:nvSpPr>
          <p:cNvPr id="263" name="Google Shape;263;p22"/>
          <p:cNvSpPr/>
          <p:nvPr/>
        </p:nvSpPr>
        <p:spPr>
          <a:xfrm rot="8100000">
            <a:off x="5339515" y="857116"/>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2"/>
          <p:cNvSpPr txBox="1"/>
          <p:nvPr/>
        </p:nvSpPr>
        <p:spPr>
          <a:xfrm>
            <a:off x="5316725" y="8027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1</a:t>
            </a:r>
            <a:endParaRPr sz="1400" b="0" i="0" u="none" strike="noStrike" cap="none">
              <a:solidFill>
                <a:srgbClr val="000000"/>
              </a:solidFill>
              <a:latin typeface="Arial"/>
              <a:ea typeface="Arial"/>
              <a:cs typeface="Arial"/>
              <a:sym typeface="Arial"/>
            </a:endParaRPr>
          </a:p>
        </p:txBody>
      </p:sp>
      <p:sp>
        <p:nvSpPr>
          <p:cNvPr id="265" name="Google Shape;265;p22"/>
          <p:cNvSpPr txBox="1"/>
          <p:nvPr/>
        </p:nvSpPr>
        <p:spPr>
          <a:xfrm>
            <a:off x="6477000" y="2411669"/>
            <a:ext cx="2324100" cy="73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fr-FR" sz="1000">
                <a:solidFill>
                  <a:srgbClr val="FFFFFF"/>
                </a:solidFill>
              </a:rPr>
              <a:t>Si besoin, désélectionnez les dépenses que vous ne souhaitez pas inclure dans votre note de frais.</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Arial"/>
              <a:ea typeface="Arial"/>
              <a:cs typeface="Arial"/>
              <a:sym typeface="Arial"/>
            </a:endParaRPr>
          </a:p>
        </p:txBody>
      </p:sp>
      <p:sp>
        <p:nvSpPr>
          <p:cNvPr id="266" name="Google Shape;266;p22"/>
          <p:cNvSpPr/>
          <p:nvPr/>
        </p:nvSpPr>
        <p:spPr>
          <a:xfrm rot="8100000">
            <a:off x="6558674" y="20763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2"/>
          <p:cNvSpPr txBox="1"/>
          <p:nvPr/>
        </p:nvSpPr>
        <p:spPr>
          <a:xfrm>
            <a:off x="6535925" y="20219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sp>
        <p:nvSpPr>
          <p:cNvPr id="268" name="Google Shape;268;p22"/>
          <p:cNvSpPr txBox="1"/>
          <p:nvPr/>
        </p:nvSpPr>
        <p:spPr>
          <a:xfrm>
            <a:off x="6500675" y="3769200"/>
            <a:ext cx="2324100" cy="65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fr-FR" sz="1000">
                <a:solidFill>
                  <a:srgbClr val="FFFFFF"/>
                </a:solidFill>
              </a:rPr>
              <a:t>Cliquez sur “Déclarer les dépenses sélectionnées” pour déclarer les dépenses choisies sous une ou plusieurs notes de frais</a:t>
            </a:r>
            <a:endParaRPr sz="1000" b="0" i="0" u="none" strike="noStrike" cap="none">
              <a:solidFill>
                <a:srgbClr val="FFFFFF"/>
              </a:solidFill>
              <a:latin typeface="Arial"/>
              <a:ea typeface="Arial"/>
              <a:cs typeface="Arial"/>
              <a:sym typeface="Arial"/>
            </a:endParaRPr>
          </a:p>
        </p:txBody>
      </p:sp>
      <p:sp>
        <p:nvSpPr>
          <p:cNvPr id="269" name="Google Shape;269;p22"/>
          <p:cNvSpPr txBox="1"/>
          <p:nvPr/>
        </p:nvSpPr>
        <p:spPr>
          <a:xfrm>
            <a:off x="244475" y="4051650"/>
            <a:ext cx="325500" cy="39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latin typeface="Helvetica Neue"/>
                <a:ea typeface="Helvetica Neue"/>
                <a:cs typeface="Helvetica Neue"/>
                <a:sym typeface="Helvetica Neue"/>
              </a:rPr>
              <a:t>22</a:t>
            </a:r>
            <a:endParaRPr/>
          </a:p>
          <a:p>
            <a:pPr marL="0" marR="0" lvl="0" indent="0" algn="ctr" rtl="0">
              <a:lnSpc>
                <a:spcPct val="100000"/>
              </a:lnSpc>
              <a:spcBef>
                <a:spcPts val="0"/>
              </a:spcBef>
              <a:spcAft>
                <a:spcPts val="0"/>
              </a:spcAft>
              <a:buClr>
                <a:srgbClr val="000000"/>
              </a:buClr>
              <a:buSzPts val="1400"/>
              <a:buFont typeface="Arial"/>
              <a:buNone/>
            </a:pPr>
            <a:endParaRPr b="1">
              <a:solidFill>
                <a:srgbClr val="FFFFFF"/>
              </a:solidFill>
              <a:latin typeface="Helvetica Neue"/>
              <a:ea typeface="Helvetica Neue"/>
              <a:cs typeface="Helvetica Neue"/>
              <a:sym typeface="Helvetica Neue"/>
            </a:endParaRPr>
          </a:p>
        </p:txBody>
      </p:sp>
      <p:sp>
        <p:nvSpPr>
          <p:cNvPr id="270" name="Google Shape;270;p22"/>
          <p:cNvSpPr/>
          <p:nvPr/>
        </p:nvSpPr>
        <p:spPr>
          <a:xfrm rot="-2700000">
            <a:off x="5415653" y="4591044"/>
            <a:ext cx="280014" cy="280014"/>
          </a:xfrm>
          <a:prstGeom prst="teardrop">
            <a:avLst>
              <a:gd name="adj" fmla="val 112321"/>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22"/>
          <p:cNvSpPr txBox="1"/>
          <p:nvPr/>
        </p:nvSpPr>
        <p:spPr>
          <a:xfrm>
            <a:off x="5392925" y="45365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latin typeface="Helvetica Neue"/>
                <a:ea typeface="Helvetica Neue"/>
                <a:cs typeface="Helvetica Neue"/>
                <a:sym typeface="Helvetica Neue"/>
              </a:rPr>
              <a:t>3</a:t>
            </a:r>
            <a:endParaRPr sz="1400" b="0" i="0" u="none" strike="noStrike" cap="none">
              <a:solidFill>
                <a:srgbClr val="000000"/>
              </a:solidFill>
              <a:latin typeface="Arial"/>
              <a:ea typeface="Arial"/>
              <a:cs typeface="Arial"/>
              <a:sym typeface="Arial"/>
            </a:endParaRPr>
          </a:p>
        </p:txBody>
      </p:sp>
      <p:sp>
        <p:nvSpPr>
          <p:cNvPr id="272" name="Google Shape;272;p22"/>
          <p:cNvSpPr/>
          <p:nvPr/>
        </p:nvSpPr>
        <p:spPr>
          <a:xfrm rot="8100000">
            <a:off x="6558674" y="33717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22"/>
          <p:cNvSpPr txBox="1"/>
          <p:nvPr/>
        </p:nvSpPr>
        <p:spPr>
          <a:xfrm>
            <a:off x="6535925" y="33173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latin typeface="Helvetica Neue"/>
                <a:ea typeface="Helvetica Neue"/>
                <a:cs typeface="Helvetica Neue"/>
                <a:sym typeface="Helvetica Neue"/>
              </a:rPr>
              <a:t>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13</a:t>
            </a:fld>
            <a:endParaRPr>
              <a:solidFill>
                <a:srgbClr val="FFFFFF"/>
              </a:solidFill>
            </a:endParaRPr>
          </a:p>
        </p:txBody>
      </p:sp>
      <p:sp>
        <p:nvSpPr>
          <p:cNvPr id="279" name="Google Shape;279;p23"/>
          <p:cNvSpPr txBox="1"/>
          <p:nvPr/>
        </p:nvSpPr>
        <p:spPr>
          <a:xfrm>
            <a:off x="6500675" y="1330800"/>
            <a:ext cx="2324100" cy="282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fr-FR" sz="1000" b="0" i="0" u="none" strike="noStrike" cap="none">
                <a:solidFill>
                  <a:srgbClr val="FFFFFF"/>
                </a:solidFill>
                <a:latin typeface="Arial"/>
                <a:ea typeface="Arial"/>
                <a:cs typeface="Arial"/>
                <a:sym typeface="Arial"/>
              </a:rPr>
              <a:t>Vous pouvez regrouper toutes les dépenses dans une même note de frais. Cleemy propose un nom par défaut que vous pouvez modifier.</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rgbClr val="FFFFFF"/>
                </a:solidFill>
                <a:latin typeface="Arial"/>
                <a:ea typeface="Arial"/>
                <a:cs typeface="Arial"/>
                <a:sym typeface="Arial"/>
              </a:rPr>
              <a:t>En cliquant sur </a:t>
            </a:r>
            <a:r>
              <a:rPr lang="fr-FR" sz="1000" b="1" i="0" u="none" strike="noStrike" cap="none">
                <a:solidFill>
                  <a:srgbClr val="FFFFFF"/>
                </a:solidFill>
                <a:latin typeface="Arial"/>
                <a:ea typeface="Arial"/>
                <a:cs typeface="Arial"/>
                <a:sym typeface="Arial"/>
              </a:rPr>
              <a:t>« </a:t>
            </a:r>
            <a:r>
              <a:rPr lang="fr-FR" sz="1000" b="1">
                <a:solidFill>
                  <a:srgbClr val="FFFFFF"/>
                </a:solidFill>
              </a:rPr>
              <a:t>Déclarer mes notes de frais</a:t>
            </a:r>
            <a:r>
              <a:rPr lang="fr-FR" sz="1000" b="1" i="0" u="none" strike="noStrike" cap="none">
                <a:solidFill>
                  <a:srgbClr val="FFFFFF"/>
                </a:solidFill>
                <a:latin typeface="Arial"/>
                <a:ea typeface="Arial"/>
                <a:cs typeface="Arial"/>
                <a:sym typeface="Arial"/>
              </a:rPr>
              <a:t> »,</a:t>
            </a:r>
            <a:r>
              <a:rPr lang="fr-FR" sz="1000" b="0" i="0" u="none" strike="noStrike" cap="none">
                <a:solidFill>
                  <a:srgbClr val="FFFFFF"/>
                </a:solidFill>
                <a:latin typeface="Arial"/>
                <a:ea typeface="Arial"/>
                <a:cs typeface="Arial"/>
                <a:sym typeface="Arial"/>
              </a:rPr>
              <a:t> un mail de notification est envoyé à la personne responsable de l</a:t>
            </a:r>
            <a:r>
              <a:rPr lang="fr-FR" sz="1000">
                <a:solidFill>
                  <a:srgbClr val="FFFFFF"/>
                </a:solidFill>
              </a:rPr>
              <a:t>’approbation</a:t>
            </a:r>
            <a:r>
              <a:rPr lang="fr-FR" sz="1000" b="0" i="0" u="none" strike="noStrike" cap="none">
                <a:solidFill>
                  <a:srgbClr val="FFFFFF"/>
                </a:solidFill>
                <a:latin typeface="Arial"/>
                <a:ea typeface="Arial"/>
                <a:cs typeface="Arial"/>
                <a:sym typeface="Arial"/>
              </a:rPr>
              <a:t> de la note de frais.</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rgbClr val="FFFFFF"/>
                </a:solidFill>
                <a:latin typeface="Arial"/>
                <a:ea typeface="Arial"/>
                <a:cs typeface="Arial"/>
                <a:sym typeface="Arial"/>
              </a:rPr>
              <a:t>Si une partie des dépense a été réglée par carte de société, Cleemy </a:t>
            </a:r>
            <a:r>
              <a:rPr lang="fr-FR" sz="1000">
                <a:solidFill>
                  <a:srgbClr val="FFFFFF"/>
                </a:solidFill>
              </a:rPr>
              <a:t>regroupera ces dépenses dans une note de frais séparée.</a:t>
            </a:r>
            <a:endParaRPr sz="1000" b="0" i="0" u="none" strike="noStrike" cap="none">
              <a:solidFill>
                <a:srgbClr val="FFFFFF"/>
              </a:solidFill>
              <a:latin typeface="Arial"/>
              <a:ea typeface="Arial"/>
              <a:cs typeface="Arial"/>
              <a:sym typeface="Arial"/>
            </a:endParaRPr>
          </a:p>
        </p:txBody>
      </p:sp>
      <p:sp>
        <p:nvSpPr>
          <p:cNvPr id="280" name="Google Shape;280;p23"/>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ONGLET DÉPENSES</a:t>
            </a:r>
            <a:endParaRPr sz="1400">
              <a:solidFill>
                <a:srgbClr val="5FC871"/>
              </a:solidFill>
            </a:endParaRPr>
          </a:p>
          <a:p>
            <a:pPr marL="0" marR="0" lvl="0" indent="0" algn="ctr" rtl="0">
              <a:lnSpc>
                <a:spcPct val="100000"/>
              </a:lnSpc>
              <a:spcBef>
                <a:spcPts val="0"/>
              </a:spcBef>
              <a:spcAft>
                <a:spcPts val="0"/>
              </a:spcAft>
              <a:buClr>
                <a:schemeClr val="lt1"/>
              </a:buClr>
              <a:buSzPts val="1400"/>
              <a:buFont typeface="Arial"/>
              <a:buNone/>
            </a:pPr>
            <a:r>
              <a:rPr lang="fr-FR" sz="1000">
                <a:solidFill>
                  <a:srgbClr val="999999"/>
                </a:solidFill>
              </a:rPr>
              <a:t>DÉCLARER UNE NOTE DE FRAIS</a:t>
            </a:r>
            <a:endParaRPr sz="1000">
              <a:solidFill>
                <a:srgbClr val="999999"/>
              </a:solidFill>
            </a:endParaRPr>
          </a:p>
        </p:txBody>
      </p:sp>
      <p:pic>
        <p:nvPicPr>
          <p:cNvPr id="281" name="Google Shape;281;p23"/>
          <p:cNvPicPr preferRelativeResize="0"/>
          <p:nvPr/>
        </p:nvPicPr>
        <p:blipFill>
          <a:blip r:embed="rId3">
            <a:alphaModFix/>
          </a:blip>
          <a:stretch>
            <a:fillRect/>
          </a:stretch>
        </p:blipFill>
        <p:spPr>
          <a:xfrm>
            <a:off x="267375" y="1259350"/>
            <a:ext cx="5505051" cy="3133875"/>
          </a:xfrm>
          <a:prstGeom prst="rect">
            <a:avLst/>
          </a:prstGeom>
          <a:noFill/>
          <a:ln>
            <a:noFill/>
          </a:ln>
          <a:effectLst>
            <a:outerShdw blurRad="357188" dist="19050" dir="5400000" algn="bl" rotWithShape="0">
              <a:srgbClr val="20124D">
                <a:alpha val="1373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4"/>
          <p:cNvSpPr txBox="1"/>
          <p:nvPr/>
        </p:nvSpPr>
        <p:spPr>
          <a:xfrm>
            <a:off x="6503075" y="1784200"/>
            <a:ext cx="2353800" cy="71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200" b="1" i="0" u="none" strike="noStrike" cap="none">
                <a:solidFill>
                  <a:srgbClr val="FFFFFF"/>
                </a:solidFill>
                <a:latin typeface="Arial"/>
                <a:ea typeface="Arial"/>
                <a:cs typeface="Arial"/>
                <a:sym typeface="Arial"/>
              </a:rPr>
              <a:t>Enveloppe : </a:t>
            </a:r>
            <a:endParaRPr sz="12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fr-FR" sz="1000" b="0" i="0" u="none" strike="noStrike" cap="none">
                <a:solidFill>
                  <a:srgbClr val="FFFFFF"/>
                </a:solidFill>
                <a:latin typeface="Arial"/>
                <a:ea typeface="Arial"/>
                <a:cs typeface="Arial"/>
                <a:sym typeface="Arial"/>
              </a:rPr>
              <a:t>Regroupez tous les justificatifs de votre note de frais dans une enveloppe. </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fr-FR" sz="1000" b="0" i="0" u="none" strike="noStrike" cap="none">
                <a:solidFill>
                  <a:srgbClr val="FFFFFF"/>
                </a:solidFill>
                <a:latin typeface="Arial"/>
                <a:ea typeface="Arial"/>
                <a:cs typeface="Arial"/>
                <a:sym typeface="Arial"/>
              </a:rPr>
            </a:br>
            <a:r>
              <a:rPr lang="fr-FR" sz="1000" b="0" i="0" u="none" strike="noStrike" cap="none">
                <a:solidFill>
                  <a:srgbClr val="FFFFFF"/>
                </a:solidFill>
                <a:latin typeface="Arial"/>
                <a:ea typeface="Arial"/>
                <a:cs typeface="Arial"/>
                <a:sym typeface="Arial"/>
              </a:rPr>
              <a:t>Reportez le numéro de la note de frais que vous venez de déclarer, ainsi que votre nom et la date avant de la transmettre à la comptabilité.</a:t>
            </a:r>
            <a:endParaRPr sz="1000" b="0" i="0" u="none" strike="noStrike" cap="none">
              <a:solidFill>
                <a:srgbClr val="FFFFFF"/>
              </a:solidFill>
              <a:latin typeface="Arial"/>
              <a:ea typeface="Arial"/>
              <a:cs typeface="Arial"/>
              <a:sym typeface="Arial"/>
            </a:endParaRPr>
          </a:p>
        </p:txBody>
      </p:sp>
      <p:sp>
        <p:nvSpPr>
          <p:cNvPr id="287" name="Google Shape;287;p24"/>
          <p:cNvSpPr txBox="1">
            <a:spLocks noGrp="1"/>
          </p:cNvSpPr>
          <p:nvPr>
            <p:ph type="title" idx="4294967295"/>
          </p:nvPr>
        </p:nvSpPr>
        <p:spPr>
          <a:xfrm>
            <a:off x="0" y="378350"/>
            <a:ext cx="6134100" cy="3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REMISE DES JUSTIFICATIFS</a:t>
            </a:r>
            <a:endParaRPr sz="1400">
              <a:solidFill>
                <a:srgbClr val="5FC871"/>
              </a:solidFill>
            </a:endParaRPr>
          </a:p>
        </p:txBody>
      </p:sp>
      <p:sp>
        <p:nvSpPr>
          <p:cNvPr id="288" name="Google Shape;288;p24"/>
          <p:cNvSpPr txBox="1"/>
          <p:nvPr/>
        </p:nvSpPr>
        <p:spPr>
          <a:xfrm>
            <a:off x="793800" y="3747075"/>
            <a:ext cx="4546500" cy="49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595959"/>
                </a:solidFill>
                <a:latin typeface="Arial"/>
                <a:ea typeface="Arial"/>
                <a:cs typeface="Arial"/>
                <a:sym typeface="Arial"/>
              </a:rPr>
              <a:t>Si vous avez notre option des justificatifs dématérialisés, Il vous suffit d’ajouter votre justificatif à votre dépense dans Cleemy. Une fois votre note de frais </a:t>
            </a:r>
            <a:r>
              <a:rPr lang="fr-FR" sz="1000" b="1">
                <a:solidFill>
                  <a:srgbClr val="595959"/>
                </a:solidFill>
              </a:rPr>
              <a:t>approuvée </a:t>
            </a:r>
            <a:r>
              <a:rPr lang="fr-FR" sz="1000" b="1" i="0" u="none" strike="noStrike" cap="none">
                <a:solidFill>
                  <a:srgbClr val="595959"/>
                </a:solidFill>
                <a:latin typeface="Arial"/>
                <a:ea typeface="Arial"/>
                <a:cs typeface="Arial"/>
                <a:sym typeface="Arial"/>
              </a:rPr>
              <a:t>et contrôlée vous pouvez le jeter !</a:t>
            </a:r>
            <a:endParaRPr sz="1000" b="1" i="0" u="none" strike="noStrike" cap="none">
              <a:solidFill>
                <a:srgbClr val="595959"/>
              </a:solidFill>
              <a:latin typeface="Arial"/>
              <a:ea typeface="Arial"/>
              <a:cs typeface="Arial"/>
              <a:sym typeface="Arial"/>
            </a:endParaRPr>
          </a:p>
        </p:txBody>
      </p:sp>
      <p:sp>
        <p:nvSpPr>
          <p:cNvPr id="289" name="Google Shape;289;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14</a:t>
            </a:fld>
            <a:endParaRPr>
              <a:solidFill>
                <a:srgbClr val="FFFFFF"/>
              </a:solidFill>
            </a:endParaRPr>
          </a:p>
        </p:txBody>
      </p:sp>
      <p:pic>
        <p:nvPicPr>
          <p:cNvPr id="290" name="Google Shape;290;p24"/>
          <p:cNvPicPr preferRelativeResize="0"/>
          <p:nvPr/>
        </p:nvPicPr>
        <p:blipFill rotWithShape="1">
          <a:blip r:embed="rId3">
            <a:alphaModFix/>
          </a:blip>
          <a:srcRect/>
          <a:stretch/>
        </p:blipFill>
        <p:spPr>
          <a:xfrm>
            <a:off x="2018225" y="1391300"/>
            <a:ext cx="1771650" cy="1775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25"/>
          <p:cNvPicPr preferRelativeResize="0"/>
          <p:nvPr/>
        </p:nvPicPr>
        <p:blipFill>
          <a:blip r:embed="rId3">
            <a:alphaModFix/>
          </a:blip>
          <a:stretch>
            <a:fillRect/>
          </a:stretch>
        </p:blipFill>
        <p:spPr>
          <a:xfrm>
            <a:off x="259525" y="1114768"/>
            <a:ext cx="5628675" cy="3453250"/>
          </a:xfrm>
          <a:prstGeom prst="rect">
            <a:avLst/>
          </a:prstGeom>
          <a:noFill/>
          <a:ln>
            <a:noFill/>
          </a:ln>
          <a:effectLst>
            <a:outerShdw blurRad="485775" dist="19050" algn="bl" rotWithShape="0">
              <a:srgbClr val="073763">
                <a:alpha val="20000"/>
              </a:srgbClr>
            </a:outerShdw>
          </a:effectLst>
        </p:spPr>
      </p:pic>
      <p:sp>
        <p:nvSpPr>
          <p:cNvPr id="296" name="Google Shape;296;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15</a:t>
            </a:fld>
            <a:endParaRPr>
              <a:solidFill>
                <a:srgbClr val="FFFFFF"/>
              </a:solidFill>
            </a:endParaRPr>
          </a:p>
        </p:txBody>
      </p:sp>
      <p:sp>
        <p:nvSpPr>
          <p:cNvPr id="297" name="Google Shape;297;p25"/>
          <p:cNvSpPr txBox="1"/>
          <p:nvPr/>
        </p:nvSpPr>
        <p:spPr>
          <a:xfrm>
            <a:off x="6500675" y="661775"/>
            <a:ext cx="2529900" cy="7773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chemeClr val="lt1"/>
                </a:solidFill>
                <a:latin typeface="Arial"/>
                <a:ea typeface="Arial"/>
                <a:cs typeface="Arial"/>
                <a:sym typeface="Arial"/>
              </a:rPr>
              <a:t>Filtre “Statut”</a:t>
            </a:r>
            <a:endParaRPr sz="1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Cette liste déroulante permet de filtrer et d’afficher les notes de frais en fonction de leur état : </a:t>
            </a:r>
            <a:r>
              <a:rPr lang="fr-FR" sz="1000" b="1" i="0" u="none" strike="noStrike" cap="none">
                <a:solidFill>
                  <a:schemeClr val="lt1"/>
                </a:solidFill>
                <a:latin typeface="Arial"/>
                <a:ea typeface="Arial"/>
                <a:cs typeface="Arial"/>
                <a:sym typeface="Arial"/>
              </a:rPr>
              <a:t>« Créée », « Validée » ou </a:t>
            </a:r>
            <a:endParaRPr sz="1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chemeClr val="lt1"/>
                </a:solidFill>
                <a:latin typeface="Arial"/>
                <a:ea typeface="Arial"/>
                <a:cs typeface="Arial"/>
                <a:sym typeface="Arial"/>
              </a:rPr>
              <a:t>« Payée ».</a:t>
            </a:r>
            <a:endParaRPr sz="1000" b="1" i="0" u="none" strike="noStrike" cap="none">
              <a:solidFill>
                <a:srgbClr val="FFFFFF"/>
              </a:solidFill>
              <a:latin typeface="Arial"/>
              <a:ea typeface="Arial"/>
              <a:cs typeface="Arial"/>
              <a:sym typeface="Arial"/>
            </a:endParaRPr>
          </a:p>
        </p:txBody>
      </p:sp>
      <p:sp>
        <p:nvSpPr>
          <p:cNvPr id="298" name="Google Shape;298;p25"/>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ONGLET NOTES DE FRAIS</a:t>
            </a:r>
            <a:endParaRPr sz="1400">
              <a:solidFill>
                <a:srgbClr val="5FC871"/>
              </a:solidFill>
            </a:endParaRPr>
          </a:p>
          <a:p>
            <a:pPr marL="0" marR="0" lvl="0" indent="0" algn="ctr" rtl="0">
              <a:lnSpc>
                <a:spcPct val="100000"/>
              </a:lnSpc>
              <a:spcBef>
                <a:spcPts val="0"/>
              </a:spcBef>
              <a:spcAft>
                <a:spcPts val="0"/>
              </a:spcAft>
              <a:buClr>
                <a:schemeClr val="lt1"/>
              </a:buClr>
              <a:buSzPts val="1400"/>
              <a:buFont typeface="Arial"/>
              <a:buNone/>
            </a:pPr>
            <a:r>
              <a:rPr lang="fr-FR" sz="1000">
                <a:solidFill>
                  <a:srgbClr val="999999"/>
                </a:solidFill>
              </a:rPr>
              <a:t>SUIVRE SES NOTES DE FRAIS</a:t>
            </a:r>
            <a:endParaRPr sz="1000">
              <a:solidFill>
                <a:srgbClr val="999999"/>
              </a:solidFill>
            </a:endParaRPr>
          </a:p>
        </p:txBody>
      </p:sp>
      <p:grpSp>
        <p:nvGrpSpPr>
          <p:cNvPr id="299" name="Google Shape;299;p25"/>
          <p:cNvGrpSpPr/>
          <p:nvPr/>
        </p:nvGrpSpPr>
        <p:grpSpPr>
          <a:xfrm>
            <a:off x="1889881" y="2323600"/>
            <a:ext cx="396000" cy="396000"/>
            <a:chOff x="3206306" y="4902600"/>
            <a:chExt cx="396000" cy="396000"/>
          </a:xfrm>
        </p:grpSpPr>
        <p:sp>
          <p:nvSpPr>
            <p:cNvPr id="300" name="Google Shape;300;p25"/>
            <p:cNvSpPr/>
            <p:nvPr/>
          </p:nvSpPr>
          <p:spPr>
            <a:xfrm rot="8100000">
              <a:off x="3264299" y="4960593"/>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25"/>
            <p:cNvSpPr txBox="1"/>
            <p:nvPr/>
          </p:nvSpPr>
          <p:spPr>
            <a:xfrm>
              <a:off x="3241550" y="4906175"/>
              <a:ext cx="325500" cy="260400"/>
            </a:xfrm>
            <a:prstGeom prst="rect">
              <a:avLst/>
            </a:prstGeom>
            <a:noFill/>
            <a:ln>
              <a:noFill/>
            </a:ln>
            <a:effectLst>
              <a:outerShdw blurRad="28575" dist="9525" dir="5400000" algn="bl" rotWithShape="0">
                <a:srgbClr val="073763">
                  <a:alpha val="13725"/>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1</a:t>
              </a:r>
              <a:endParaRPr sz="1400" b="0" i="0" u="none" strike="noStrike" cap="none">
                <a:solidFill>
                  <a:srgbClr val="000000"/>
                </a:solidFill>
                <a:latin typeface="Arial"/>
                <a:ea typeface="Arial"/>
                <a:cs typeface="Arial"/>
                <a:sym typeface="Arial"/>
              </a:endParaRPr>
            </a:p>
          </p:txBody>
        </p:sp>
      </p:grpSp>
      <p:grpSp>
        <p:nvGrpSpPr>
          <p:cNvPr id="302" name="Google Shape;302;p25"/>
          <p:cNvGrpSpPr/>
          <p:nvPr/>
        </p:nvGrpSpPr>
        <p:grpSpPr>
          <a:xfrm>
            <a:off x="6500681" y="265775"/>
            <a:ext cx="396000" cy="396000"/>
            <a:chOff x="3206306" y="3934275"/>
            <a:chExt cx="396000" cy="396000"/>
          </a:xfrm>
        </p:grpSpPr>
        <p:sp>
          <p:nvSpPr>
            <p:cNvPr id="303" name="Google Shape;303;p2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25"/>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1</a:t>
              </a:r>
              <a:endParaRPr sz="1400" b="0" i="0" u="none" strike="noStrike" cap="none">
                <a:solidFill>
                  <a:srgbClr val="000000"/>
                </a:solidFill>
                <a:latin typeface="Arial"/>
                <a:ea typeface="Arial"/>
                <a:cs typeface="Arial"/>
                <a:sym typeface="Arial"/>
              </a:endParaRPr>
            </a:p>
          </p:txBody>
        </p:sp>
      </p:grpSp>
      <p:grpSp>
        <p:nvGrpSpPr>
          <p:cNvPr id="305" name="Google Shape;305;p25"/>
          <p:cNvGrpSpPr/>
          <p:nvPr/>
        </p:nvGrpSpPr>
        <p:grpSpPr>
          <a:xfrm>
            <a:off x="3940940" y="2719600"/>
            <a:ext cx="396000" cy="396000"/>
            <a:chOff x="3206306" y="3934275"/>
            <a:chExt cx="396000" cy="396000"/>
          </a:xfrm>
        </p:grpSpPr>
        <p:sp>
          <p:nvSpPr>
            <p:cNvPr id="306" name="Google Shape;306;p2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5"/>
            <p:cNvSpPr txBox="1"/>
            <p:nvPr/>
          </p:nvSpPr>
          <p:spPr>
            <a:xfrm>
              <a:off x="3241550" y="3937850"/>
              <a:ext cx="325500" cy="260400"/>
            </a:xfrm>
            <a:prstGeom prst="rect">
              <a:avLst/>
            </a:prstGeom>
            <a:noFill/>
            <a:ln>
              <a:noFill/>
            </a:ln>
            <a:effectLst>
              <a:outerShdw blurRad="28575" dist="9525" dir="5400000" algn="bl" rotWithShape="0">
                <a:srgbClr val="073763">
                  <a:alpha val="13725"/>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grpSp>
      <p:sp>
        <p:nvSpPr>
          <p:cNvPr id="308" name="Google Shape;308;p25"/>
          <p:cNvSpPr txBox="1"/>
          <p:nvPr/>
        </p:nvSpPr>
        <p:spPr>
          <a:xfrm>
            <a:off x="6500675" y="2212675"/>
            <a:ext cx="2324100" cy="11583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chemeClr val="lt1"/>
                </a:solidFill>
                <a:latin typeface="Arial"/>
                <a:ea typeface="Arial"/>
                <a:cs typeface="Arial"/>
                <a:sym typeface="Arial"/>
              </a:rPr>
              <a:t>Statut</a:t>
            </a:r>
            <a:endParaRPr sz="1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Il est toujours possible d’annuler une note de frais qui est seulement à l’état </a:t>
            </a:r>
            <a:r>
              <a:rPr lang="fr-FR" sz="1000" b="1" i="0" u="none" strike="noStrike" cap="none">
                <a:solidFill>
                  <a:schemeClr val="lt1"/>
                </a:solidFill>
                <a:latin typeface="Arial"/>
                <a:ea typeface="Arial"/>
                <a:cs typeface="Arial"/>
                <a:sym typeface="Arial"/>
              </a:rPr>
              <a:t>« Créée ». </a:t>
            </a:r>
            <a:r>
              <a:rPr lang="fr-FR" sz="1000" b="0" i="0" u="none" strike="noStrike" cap="none">
                <a:solidFill>
                  <a:schemeClr val="lt1"/>
                </a:solidFill>
                <a:latin typeface="Arial"/>
                <a:ea typeface="Arial"/>
                <a:cs typeface="Arial"/>
                <a:sym typeface="Arial"/>
              </a:rPr>
              <a:t>Lorsqu’une note de frais est annulée, son contenu se retrouve </a:t>
            </a:r>
            <a:r>
              <a:rPr lang="fr-FR" sz="1000">
                <a:solidFill>
                  <a:schemeClr val="lt1"/>
                </a:solidFill>
              </a:rPr>
              <a:t>dan</a:t>
            </a:r>
            <a:r>
              <a:rPr lang="fr-FR" sz="1000" b="0" i="0" u="none" strike="noStrike" cap="none">
                <a:solidFill>
                  <a:schemeClr val="lt1"/>
                </a:solidFill>
                <a:latin typeface="Arial"/>
                <a:ea typeface="Arial"/>
                <a:cs typeface="Arial"/>
                <a:sym typeface="Arial"/>
              </a:rPr>
              <a:t>s l</a:t>
            </a:r>
            <a:r>
              <a:rPr lang="fr-FR" sz="1000">
                <a:solidFill>
                  <a:schemeClr val="lt1"/>
                </a:solidFill>
              </a:rPr>
              <a:t>’onglet</a:t>
            </a:r>
            <a:r>
              <a:rPr lang="fr-FR" sz="1000" b="0" i="0" u="none" strike="noStrike" cap="none">
                <a:solidFill>
                  <a:schemeClr val="lt1"/>
                </a:solidFill>
                <a:latin typeface="Arial"/>
                <a:ea typeface="Arial"/>
                <a:cs typeface="Arial"/>
                <a:sym typeface="Arial"/>
              </a:rPr>
              <a:t> </a:t>
            </a:r>
            <a:r>
              <a:rPr lang="fr-FR" sz="1000" b="1" i="0" u="none" strike="noStrike" cap="none">
                <a:solidFill>
                  <a:schemeClr val="lt1"/>
                </a:solidFill>
                <a:latin typeface="Arial"/>
                <a:ea typeface="Arial"/>
                <a:cs typeface="Arial"/>
                <a:sym typeface="Arial"/>
              </a:rPr>
              <a:t>« Dépenses ».</a:t>
            </a:r>
            <a:endParaRPr sz="1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Arial"/>
              <a:ea typeface="Arial"/>
              <a:cs typeface="Arial"/>
              <a:sym typeface="Arial"/>
            </a:endParaRPr>
          </a:p>
        </p:txBody>
      </p:sp>
      <p:grpSp>
        <p:nvGrpSpPr>
          <p:cNvPr id="309" name="Google Shape;309;p25"/>
          <p:cNvGrpSpPr/>
          <p:nvPr/>
        </p:nvGrpSpPr>
        <p:grpSpPr>
          <a:xfrm>
            <a:off x="6500681" y="1816675"/>
            <a:ext cx="396000" cy="396000"/>
            <a:chOff x="3206306" y="3934275"/>
            <a:chExt cx="396000" cy="396000"/>
          </a:xfrm>
        </p:grpSpPr>
        <p:sp>
          <p:nvSpPr>
            <p:cNvPr id="310" name="Google Shape;310;p2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25"/>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grpSp>
      <p:grpSp>
        <p:nvGrpSpPr>
          <p:cNvPr id="312" name="Google Shape;312;p25"/>
          <p:cNvGrpSpPr/>
          <p:nvPr/>
        </p:nvGrpSpPr>
        <p:grpSpPr>
          <a:xfrm>
            <a:off x="4732969" y="3370983"/>
            <a:ext cx="396000" cy="396000"/>
            <a:chOff x="3206306" y="3934275"/>
            <a:chExt cx="396000" cy="396000"/>
          </a:xfrm>
        </p:grpSpPr>
        <p:sp>
          <p:nvSpPr>
            <p:cNvPr id="313" name="Google Shape;313;p2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25"/>
            <p:cNvSpPr txBox="1"/>
            <p:nvPr/>
          </p:nvSpPr>
          <p:spPr>
            <a:xfrm>
              <a:off x="3241550" y="3937850"/>
              <a:ext cx="325500" cy="260400"/>
            </a:xfrm>
            <a:prstGeom prst="rect">
              <a:avLst/>
            </a:prstGeom>
            <a:noFill/>
            <a:ln>
              <a:noFill/>
            </a:ln>
            <a:effectLst>
              <a:outerShdw blurRad="28575" dist="9525" dir="5400000" algn="bl" rotWithShape="0">
                <a:srgbClr val="073763">
                  <a:alpha val="13725"/>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3</a:t>
              </a:r>
              <a:endParaRPr sz="1400" b="0" i="0" u="none" strike="noStrike" cap="none">
                <a:solidFill>
                  <a:srgbClr val="000000"/>
                </a:solidFill>
                <a:latin typeface="Arial"/>
                <a:ea typeface="Arial"/>
                <a:cs typeface="Arial"/>
                <a:sym typeface="Arial"/>
              </a:endParaRPr>
            </a:p>
          </p:txBody>
        </p:sp>
      </p:grpSp>
      <p:sp>
        <p:nvSpPr>
          <p:cNvPr id="315" name="Google Shape;315;p25"/>
          <p:cNvSpPr txBox="1"/>
          <p:nvPr/>
        </p:nvSpPr>
        <p:spPr>
          <a:xfrm>
            <a:off x="6500675" y="3959163"/>
            <a:ext cx="2324100" cy="7773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Cette alerte signale une anomalie</a:t>
            </a:r>
            <a:br>
              <a:rPr lang="fr-FR" sz="1000" b="0" i="0" u="none" strike="noStrike" cap="none">
                <a:solidFill>
                  <a:schemeClr val="lt1"/>
                </a:solidFill>
                <a:latin typeface="Arial"/>
                <a:ea typeface="Arial"/>
                <a:cs typeface="Arial"/>
                <a:sym typeface="Arial"/>
              </a:rPr>
            </a:br>
            <a:r>
              <a:rPr lang="fr-FR" sz="1000" b="0" i="0" u="none" strike="noStrike" cap="none">
                <a:solidFill>
                  <a:schemeClr val="lt1"/>
                </a:solidFill>
                <a:latin typeface="Arial"/>
                <a:ea typeface="Arial"/>
                <a:cs typeface="Arial"/>
                <a:sym typeface="Arial"/>
              </a:rPr>
              <a:t>(ex : le dépassement d’un plafond, </a:t>
            </a:r>
            <a:br>
              <a:rPr lang="fr-FR" sz="1000" b="0" i="0" u="none" strike="noStrike" cap="none">
                <a:solidFill>
                  <a:schemeClr val="lt1"/>
                </a:solidFill>
                <a:latin typeface="Arial"/>
                <a:ea typeface="Arial"/>
                <a:cs typeface="Arial"/>
                <a:sym typeface="Arial"/>
              </a:rPr>
            </a:br>
            <a:r>
              <a:rPr lang="fr-FR" sz="1000" b="0" i="0" u="none" strike="noStrike" cap="none">
                <a:solidFill>
                  <a:schemeClr val="lt1"/>
                </a:solidFill>
                <a:latin typeface="Arial"/>
                <a:ea typeface="Arial"/>
                <a:cs typeface="Arial"/>
                <a:sym typeface="Arial"/>
              </a:rPr>
              <a:t>la déclaration d’une dépense un jour d’absence).</a:t>
            </a:r>
            <a:endParaRPr sz="1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lt1"/>
              </a:solidFill>
              <a:latin typeface="Arial"/>
              <a:ea typeface="Arial"/>
              <a:cs typeface="Arial"/>
              <a:sym typeface="Arial"/>
            </a:endParaRPr>
          </a:p>
        </p:txBody>
      </p:sp>
      <p:grpSp>
        <p:nvGrpSpPr>
          <p:cNvPr id="316" name="Google Shape;316;p25"/>
          <p:cNvGrpSpPr/>
          <p:nvPr/>
        </p:nvGrpSpPr>
        <p:grpSpPr>
          <a:xfrm>
            <a:off x="6500681" y="3563163"/>
            <a:ext cx="396000" cy="396000"/>
            <a:chOff x="3206306" y="3934275"/>
            <a:chExt cx="396000" cy="396000"/>
          </a:xfrm>
        </p:grpSpPr>
        <p:sp>
          <p:nvSpPr>
            <p:cNvPr id="317" name="Google Shape;317;p2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25"/>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3</a:t>
              </a:r>
              <a:endParaRPr sz="1400" b="0" i="0" u="none" strike="noStrike" cap="none">
                <a:solidFill>
                  <a:srgbClr val="000000"/>
                </a:solidFill>
                <a:latin typeface="Arial"/>
                <a:ea typeface="Arial"/>
                <a:cs typeface="Arial"/>
                <a:sym typeface="Arial"/>
              </a:endParaRPr>
            </a:p>
          </p:txBody>
        </p:sp>
      </p:grpSp>
      <p:grpSp>
        <p:nvGrpSpPr>
          <p:cNvPr id="319" name="Google Shape;319;p25"/>
          <p:cNvGrpSpPr/>
          <p:nvPr/>
        </p:nvGrpSpPr>
        <p:grpSpPr>
          <a:xfrm>
            <a:off x="5235225" y="2853949"/>
            <a:ext cx="396000" cy="396000"/>
            <a:chOff x="3206306" y="3934275"/>
            <a:chExt cx="396000" cy="396000"/>
          </a:xfrm>
        </p:grpSpPr>
        <p:sp>
          <p:nvSpPr>
            <p:cNvPr id="320" name="Google Shape;320;p2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25"/>
            <p:cNvSpPr txBox="1"/>
            <p:nvPr/>
          </p:nvSpPr>
          <p:spPr>
            <a:xfrm>
              <a:off x="3241550" y="3937850"/>
              <a:ext cx="325500" cy="260400"/>
            </a:xfrm>
            <a:prstGeom prst="rect">
              <a:avLst/>
            </a:prstGeom>
            <a:noFill/>
            <a:ln>
              <a:noFill/>
            </a:ln>
            <a:effectLst>
              <a:outerShdw blurRad="28575" dist="9525" dir="5400000" algn="bl" rotWithShape="0">
                <a:srgbClr val="073763">
                  <a:alpha val="13725"/>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26"/>
          <p:cNvPicPr preferRelativeResize="0"/>
          <p:nvPr/>
        </p:nvPicPr>
        <p:blipFill>
          <a:blip r:embed="rId3">
            <a:alphaModFix/>
          </a:blip>
          <a:stretch>
            <a:fillRect/>
          </a:stretch>
        </p:blipFill>
        <p:spPr>
          <a:xfrm>
            <a:off x="160700" y="1933573"/>
            <a:ext cx="5679350" cy="1763550"/>
          </a:xfrm>
          <a:prstGeom prst="rect">
            <a:avLst/>
          </a:prstGeom>
          <a:noFill/>
          <a:ln>
            <a:noFill/>
          </a:ln>
          <a:effectLst>
            <a:outerShdw blurRad="485775" dist="19050" algn="bl" rotWithShape="0">
              <a:srgbClr val="073763">
                <a:alpha val="20000"/>
              </a:srgbClr>
            </a:outerShdw>
          </a:effectLst>
        </p:spPr>
      </p:pic>
      <p:sp>
        <p:nvSpPr>
          <p:cNvPr id="327" name="Google Shape;327;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16</a:t>
            </a:fld>
            <a:endParaRPr>
              <a:solidFill>
                <a:srgbClr val="FFFFFF"/>
              </a:solidFill>
            </a:endParaRPr>
          </a:p>
        </p:txBody>
      </p:sp>
      <p:sp>
        <p:nvSpPr>
          <p:cNvPr id="328" name="Google Shape;328;p26"/>
          <p:cNvSpPr txBox="1"/>
          <p:nvPr/>
        </p:nvSpPr>
        <p:spPr>
          <a:xfrm>
            <a:off x="6500675" y="1103950"/>
            <a:ext cx="2539800" cy="10053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chemeClr val="lt1"/>
                </a:solidFill>
                <a:latin typeface="Arial"/>
                <a:ea typeface="Arial"/>
                <a:cs typeface="Arial"/>
                <a:sym typeface="Arial"/>
              </a:rPr>
              <a:t>Remboursement en attente</a:t>
            </a:r>
            <a:endParaRPr sz="1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Somme du montant des notes de frais déclarées en attente de paiement. </a:t>
            </a:r>
            <a:endParaRPr sz="1000" b="1" i="0" u="none" strike="noStrike" cap="none">
              <a:solidFill>
                <a:srgbClr val="FFFFFF"/>
              </a:solidFill>
              <a:latin typeface="Arial"/>
              <a:ea typeface="Arial"/>
              <a:cs typeface="Arial"/>
              <a:sym typeface="Arial"/>
            </a:endParaRPr>
          </a:p>
        </p:txBody>
      </p:sp>
      <p:sp>
        <p:nvSpPr>
          <p:cNvPr id="329" name="Google Shape;329;p26"/>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ONGLET NOTES DE FRAIS</a:t>
            </a:r>
            <a:endParaRPr sz="1400">
              <a:solidFill>
                <a:srgbClr val="5FC871"/>
              </a:solidFill>
            </a:endParaRPr>
          </a:p>
          <a:p>
            <a:pPr marL="0" marR="0" lvl="0" indent="0" algn="ctr" rtl="0">
              <a:lnSpc>
                <a:spcPct val="100000"/>
              </a:lnSpc>
              <a:spcBef>
                <a:spcPts val="0"/>
              </a:spcBef>
              <a:spcAft>
                <a:spcPts val="0"/>
              </a:spcAft>
              <a:buClr>
                <a:schemeClr val="lt1"/>
              </a:buClr>
              <a:buSzPts val="1400"/>
              <a:buFont typeface="Arial"/>
              <a:buNone/>
            </a:pPr>
            <a:r>
              <a:rPr lang="fr-FR" sz="1000">
                <a:solidFill>
                  <a:srgbClr val="999999"/>
                </a:solidFill>
              </a:rPr>
              <a:t>SUIVRE SA SITUATION FINANCIÈRE</a:t>
            </a:r>
            <a:endParaRPr sz="1000">
              <a:solidFill>
                <a:srgbClr val="999999"/>
              </a:solidFill>
            </a:endParaRPr>
          </a:p>
        </p:txBody>
      </p:sp>
      <p:grpSp>
        <p:nvGrpSpPr>
          <p:cNvPr id="330" name="Google Shape;330;p26"/>
          <p:cNvGrpSpPr/>
          <p:nvPr/>
        </p:nvGrpSpPr>
        <p:grpSpPr>
          <a:xfrm>
            <a:off x="6500681" y="707950"/>
            <a:ext cx="396000" cy="396000"/>
            <a:chOff x="3206306" y="3934275"/>
            <a:chExt cx="396000" cy="396000"/>
          </a:xfrm>
        </p:grpSpPr>
        <p:sp>
          <p:nvSpPr>
            <p:cNvPr id="331" name="Google Shape;331;p26"/>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26"/>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sp>
        <p:nvSpPr>
          <p:cNvPr id="333" name="Google Shape;333;p26"/>
          <p:cNvSpPr txBox="1"/>
          <p:nvPr/>
        </p:nvSpPr>
        <p:spPr>
          <a:xfrm>
            <a:off x="6500675" y="2442625"/>
            <a:ext cx="2643300" cy="12009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chemeClr val="lt1"/>
                </a:solidFill>
                <a:latin typeface="Arial"/>
                <a:ea typeface="Arial"/>
                <a:cs typeface="Arial"/>
                <a:sym typeface="Arial"/>
              </a:rPr>
              <a:t>Avances ponctuelles</a:t>
            </a:r>
            <a:endParaRPr sz="1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Résumé des avances ponctuelles en cours du collaborateur. Cette fenêtre n’apparaît que si vous avez un jour reçu des avances. En cliquant sur la fenêtre vous pouvez obtenir l’historique.</a:t>
            </a:r>
            <a:endParaRPr sz="1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Arial"/>
              <a:ea typeface="Arial"/>
              <a:cs typeface="Arial"/>
              <a:sym typeface="Arial"/>
            </a:endParaRPr>
          </a:p>
        </p:txBody>
      </p:sp>
      <p:grpSp>
        <p:nvGrpSpPr>
          <p:cNvPr id="334" name="Google Shape;334;p26"/>
          <p:cNvGrpSpPr/>
          <p:nvPr/>
        </p:nvGrpSpPr>
        <p:grpSpPr>
          <a:xfrm>
            <a:off x="6500681" y="2046625"/>
            <a:ext cx="396000" cy="396000"/>
            <a:chOff x="3206306" y="3934275"/>
            <a:chExt cx="396000" cy="396000"/>
          </a:xfrm>
        </p:grpSpPr>
        <p:sp>
          <p:nvSpPr>
            <p:cNvPr id="335" name="Google Shape;335;p26"/>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6"/>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sp>
        <p:nvSpPr>
          <p:cNvPr id="337" name="Google Shape;337;p26"/>
          <p:cNvSpPr txBox="1"/>
          <p:nvPr/>
        </p:nvSpPr>
        <p:spPr>
          <a:xfrm>
            <a:off x="6500675" y="4268144"/>
            <a:ext cx="2324100" cy="3960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r-FR" sz="1000" b="1" i="0" u="none" strike="noStrike" cap="none">
                <a:solidFill>
                  <a:schemeClr val="lt1"/>
                </a:solidFill>
                <a:latin typeface="Arial"/>
                <a:ea typeface="Arial"/>
                <a:cs typeface="Arial"/>
                <a:sym typeface="Arial"/>
              </a:rPr>
              <a:t>Avances permanentes</a:t>
            </a:r>
            <a:endParaRPr sz="1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lt1"/>
              </a:solidFill>
              <a:latin typeface="Arial"/>
              <a:ea typeface="Arial"/>
              <a:cs typeface="Arial"/>
              <a:sym typeface="Arial"/>
            </a:endParaRPr>
          </a:p>
        </p:txBody>
      </p:sp>
      <p:grpSp>
        <p:nvGrpSpPr>
          <p:cNvPr id="338" name="Google Shape;338;p26"/>
          <p:cNvGrpSpPr/>
          <p:nvPr/>
        </p:nvGrpSpPr>
        <p:grpSpPr>
          <a:xfrm>
            <a:off x="6500681" y="3872138"/>
            <a:ext cx="396000" cy="396000"/>
            <a:chOff x="3206306" y="3934275"/>
            <a:chExt cx="396000" cy="396000"/>
          </a:xfrm>
        </p:grpSpPr>
        <p:sp>
          <p:nvSpPr>
            <p:cNvPr id="339" name="Google Shape;339;p26"/>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26"/>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grpSp>
        <p:nvGrpSpPr>
          <p:cNvPr id="341" name="Google Shape;341;p26"/>
          <p:cNvGrpSpPr/>
          <p:nvPr/>
        </p:nvGrpSpPr>
        <p:grpSpPr>
          <a:xfrm>
            <a:off x="2044843" y="2347950"/>
            <a:ext cx="396000" cy="396000"/>
            <a:chOff x="3206306" y="3934275"/>
            <a:chExt cx="396000" cy="396000"/>
          </a:xfrm>
        </p:grpSpPr>
        <p:sp>
          <p:nvSpPr>
            <p:cNvPr id="342" name="Google Shape;342;p26"/>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6"/>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nvGrpSpPr>
          <p:cNvPr id="344" name="Google Shape;344;p26"/>
          <p:cNvGrpSpPr/>
          <p:nvPr/>
        </p:nvGrpSpPr>
        <p:grpSpPr>
          <a:xfrm>
            <a:off x="2992443" y="2347950"/>
            <a:ext cx="396000" cy="396000"/>
            <a:chOff x="3206306" y="3934275"/>
            <a:chExt cx="396000" cy="396000"/>
          </a:xfrm>
        </p:grpSpPr>
        <p:sp>
          <p:nvSpPr>
            <p:cNvPr id="345" name="Google Shape;345;p26"/>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26"/>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grpSp>
        <p:nvGrpSpPr>
          <p:cNvPr id="347" name="Google Shape;347;p26"/>
          <p:cNvGrpSpPr/>
          <p:nvPr/>
        </p:nvGrpSpPr>
        <p:grpSpPr>
          <a:xfrm>
            <a:off x="4509668" y="2347938"/>
            <a:ext cx="396000" cy="396000"/>
            <a:chOff x="3206306" y="3934275"/>
            <a:chExt cx="396000" cy="396000"/>
          </a:xfrm>
        </p:grpSpPr>
        <p:sp>
          <p:nvSpPr>
            <p:cNvPr id="348" name="Google Shape;348;p26"/>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6"/>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27"/>
          <p:cNvPicPr preferRelativeResize="0"/>
          <p:nvPr/>
        </p:nvPicPr>
        <p:blipFill>
          <a:blip r:embed="rId3">
            <a:alphaModFix/>
          </a:blip>
          <a:stretch>
            <a:fillRect/>
          </a:stretch>
        </p:blipFill>
        <p:spPr>
          <a:xfrm>
            <a:off x="206763" y="1000927"/>
            <a:ext cx="5719073" cy="2549250"/>
          </a:xfrm>
          <a:prstGeom prst="rect">
            <a:avLst/>
          </a:prstGeom>
          <a:noFill/>
          <a:ln>
            <a:noFill/>
          </a:ln>
          <a:effectLst>
            <a:outerShdw blurRad="485775" dist="19050" algn="bl" rotWithShape="0">
              <a:srgbClr val="073763">
                <a:alpha val="20000"/>
              </a:srgbClr>
            </a:outerShdw>
          </a:effectLst>
        </p:spPr>
      </p:pic>
      <p:sp>
        <p:nvSpPr>
          <p:cNvPr id="355" name="Google Shape;355;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17</a:t>
            </a:fld>
            <a:endParaRPr>
              <a:solidFill>
                <a:srgbClr val="FFFFFF"/>
              </a:solidFill>
            </a:endParaRPr>
          </a:p>
        </p:txBody>
      </p:sp>
      <p:sp>
        <p:nvSpPr>
          <p:cNvPr id="356" name="Google Shape;356;p27"/>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ONGLET COLLECTE DES JUSTIFICATIFS</a:t>
            </a:r>
            <a:endParaRPr sz="1400">
              <a:solidFill>
                <a:srgbClr val="5FC871"/>
              </a:solidFill>
            </a:endParaRPr>
          </a:p>
          <a:p>
            <a:pPr marL="0" marR="0" lvl="0" indent="0" algn="ctr" rtl="0">
              <a:lnSpc>
                <a:spcPct val="100000"/>
              </a:lnSpc>
              <a:spcBef>
                <a:spcPts val="0"/>
              </a:spcBef>
              <a:spcAft>
                <a:spcPts val="0"/>
              </a:spcAft>
              <a:buClr>
                <a:schemeClr val="lt1"/>
              </a:buClr>
              <a:buSzPts val="1400"/>
              <a:buFont typeface="Arial"/>
              <a:buNone/>
            </a:pPr>
            <a:r>
              <a:rPr lang="fr-FR" sz="1000">
                <a:solidFill>
                  <a:srgbClr val="999999"/>
                </a:solidFill>
              </a:rPr>
              <a:t>SYNCHRONISER LES REMONTÉES DE FACTURES</a:t>
            </a:r>
            <a:endParaRPr sz="1000">
              <a:solidFill>
                <a:srgbClr val="999999"/>
              </a:solidFill>
            </a:endParaRPr>
          </a:p>
        </p:txBody>
      </p:sp>
      <p:grpSp>
        <p:nvGrpSpPr>
          <p:cNvPr id="357" name="Google Shape;357;p27"/>
          <p:cNvGrpSpPr/>
          <p:nvPr/>
        </p:nvGrpSpPr>
        <p:grpSpPr>
          <a:xfrm>
            <a:off x="6544731" y="1576875"/>
            <a:ext cx="396000" cy="396000"/>
            <a:chOff x="3206306" y="3934275"/>
            <a:chExt cx="396000" cy="396000"/>
          </a:xfrm>
        </p:grpSpPr>
        <p:sp>
          <p:nvSpPr>
            <p:cNvPr id="358" name="Google Shape;358;p27"/>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27"/>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pic>
        <p:nvPicPr>
          <p:cNvPr id="360" name="Google Shape;360;p27"/>
          <p:cNvPicPr preferRelativeResize="0"/>
          <p:nvPr/>
        </p:nvPicPr>
        <p:blipFill>
          <a:blip r:embed="rId4">
            <a:alphaModFix/>
          </a:blip>
          <a:stretch>
            <a:fillRect/>
          </a:stretch>
        </p:blipFill>
        <p:spPr>
          <a:xfrm>
            <a:off x="1172075" y="3972175"/>
            <a:ext cx="4064100" cy="909650"/>
          </a:xfrm>
          <a:prstGeom prst="rect">
            <a:avLst/>
          </a:prstGeom>
          <a:noFill/>
          <a:ln>
            <a:noFill/>
          </a:ln>
          <a:effectLst>
            <a:outerShdw blurRad="485775" dist="19050" algn="bl" rotWithShape="0">
              <a:srgbClr val="073763">
                <a:alpha val="20000"/>
              </a:srgbClr>
            </a:outerShdw>
          </a:effectLst>
        </p:spPr>
      </p:pic>
      <p:sp>
        <p:nvSpPr>
          <p:cNvPr id="361" name="Google Shape;361;p27"/>
          <p:cNvSpPr txBox="1"/>
          <p:nvPr/>
        </p:nvSpPr>
        <p:spPr>
          <a:xfrm>
            <a:off x="6197575" y="267900"/>
            <a:ext cx="3000000" cy="109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1000">
                <a:solidFill>
                  <a:srgbClr val="FFFFFF"/>
                </a:solidFill>
              </a:rPr>
              <a:t>Cleemy peut collecter automatiquement les justificatifs de vos achats auprès de sites marchands. Vous retrouverez vos justificatifs dans l’onglet Dépenses le lendemain de leur émission par le fournisseur.</a:t>
            </a:r>
            <a:endParaRPr sz="1000">
              <a:solidFill>
                <a:srgbClr val="FFFFFF"/>
              </a:solidFill>
            </a:endParaRPr>
          </a:p>
        </p:txBody>
      </p:sp>
      <p:sp>
        <p:nvSpPr>
          <p:cNvPr id="362" name="Google Shape;362;p27"/>
          <p:cNvSpPr txBox="1"/>
          <p:nvPr/>
        </p:nvSpPr>
        <p:spPr>
          <a:xfrm>
            <a:off x="6468525" y="1972875"/>
            <a:ext cx="2668200" cy="130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1000" b="1">
                <a:solidFill>
                  <a:srgbClr val="FFFFFF"/>
                </a:solidFill>
              </a:rPr>
              <a:t>Ajouter un fournisseur</a:t>
            </a:r>
            <a:endParaRPr sz="1000" b="1">
              <a:solidFill>
                <a:srgbClr val="FFFFFF"/>
              </a:solidFill>
            </a:endParaRPr>
          </a:p>
          <a:p>
            <a:pPr marL="0" lvl="0" indent="0" algn="l" rtl="0">
              <a:lnSpc>
                <a:spcPct val="115000"/>
              </a:lnSpc>
              <a:spcBef>
                <a:spcPts val="0"/>
              </a:spcBef>
              <a:spcAft>
                <a:spcPts val="0"/>
              </a:spcAft>
              <a:buNone/>
            </a:pPr>
            <a:r>
              <a:rPr lang="fr-FR" sz="1000">
                <a:solidFill>
                  <a:srgbClr val="FFFFFF"/>
                </a:solidFill>
              </a:rPr>
              <a:t>Liste des fournisseurs disponibles; il vous suffit de sélectionner le site marchand et renseigner vos identifiants de connexion propre à ce fournisseur.</a:t>
            </a:r>
            <a:endParaRPr sz="1000">
              <a:solidFill>
                <a:srgbClr val="FFFFFF"/>
              </a:solidFill>
            </a:endParaRPr>
          </a:p>
        </p:txBody>
      </p:sp>
      <p:grpSp>
        <p:nvGrpSpPr>
          <p:cNvPr id="363" name="Google Shape;363;p27"/>
          <p:cNvGrpSpPr/>
          <p:nvPr/>
        </p:nvGrpSpPr>
        <p:grpSpPr>
          <a:xfrm>
            <a:off x="3172881" y="2343850"/>
            <a:ext cx="396000" cy="396000"/>
            <a:chOff x="3206306" y="3934275"/>
            <a:chExt cx="396000" cy="396000"/>
          </a:xfrm>
        </p:grpSpPr>
        <p:sp>
          <p:nvSpPr>
            <p:cNvPr id="364" name="Google Shape;364;p27"/>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7"/>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nvGrpSpPr>
          <p:cNvPr id="366" name="Google Shape;366;p27"/>
          <p:cNvGrpSpPr/>
          <p:nvPr/>
        </p:nvGrpSpPr>
        <p:grpSpPr>
          <a:xfrm>
            <a:off x="4306356" y="3828550"/>
            <a:ext cx="396000" cy="396000"/>
            <a:chOff x="3206306" y="3934275"/>
            <a:chExt cx="396000" cy="396000"/>
          </a:xfrm>
        </p:grpSpPr>
        <p:sp>
          <p:nvSpPr>
            <p:cNvPr id="367" name="Google Shape;367;p27"/>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27"/>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rPr>
                <a:t>2</a:t>
              </a:r>
              <a:endParaRPr sz="1400" b="0" i="0" u="none" strike="noStrike" cap="none">
                <a:solidFill>
                  <a:srgbClr val="000000"/>
                </a:solidFill>
                <a:latin typeface="Arial"/>
                <a:ea typeface="Arial"/>
                <a:cs typeface="Arial"/>
                <a:sym typeface="Arial"/>
              </a:endParaRPr>
            </a:p>
          </p:txBody>
        </p:sp>
      </p:grpSp>
      <p:grpSp>
        <p:nvGrpSpPr>
          <p:cNvPr id="369" name="Google Shape;369;p27"/>
          <p:cNvGrpSpPr/>
          <p:nvPr/>
        </p:nvGrpSpPr>
        <p:grpSpPr>
          <a:xfrm>
            <a:off x="6544731" y="3280875"/>
            <a:ext cx="396000" cy="396000"/>
            <a:chOff x="3206306" y="3934275"/>
            <a:chExt cx="396000" cy="396000"/>
          </a:xfrm>
        </p:grpSpPr>
        <p:sp>
          <p:nvSpPr>
            <p:cNvPr id="370" name="Google Shape;370;p27"/>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27"/>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rPr>
                <a:t>2</a:t>
              </a:r>
              <a:endParaRPr sz="1400" b="0" i="0" u="none" strike="noStrike" cap="none">
                <a:solidFill>
                  <a:srgbClr val="000000"/>
                </a:solidFill>
                <a:latin typeface="Arial"/>
                <a:ea typeface="Arial"/>
                <a:cs typeface="Arial"/>
                <a:sym typeface="Arial"/>
              </a:endParaRPr>
            </a:p>
          </p:txBody>
        </p:sp>
      </p:grpSp>
      <p:sp>
        <p:nvSpPr>
          <p:cNvPr id="372" name="Google Shape;372;p27"/>
          <p:cNvSpPr txBox="1"/>
          <p:nvPr/>
        </p:nvSpPr>
        <p:spPr>
          <a:xfrm>
            <a:off x="6468525" y="3676875"/>
            <a:ext cx="2883000" cy="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1000" b="1">
                <a:solidFill>
                  <a:srgbClr val="FFFFFF"/>
                </a:solidFill>
              </a:rPr>
              <a:t>Statut d’un fournisseur</a:t>
            </a:r>
            <a:endParaRPr sz="1000" b="1">
              <a:solidFill>
                <a:srgbClr val="FFFFFF"/>
              </a:solidFill>
            </a:endParaRPr>
          </a:p>
          <a:p>
            <a:pPr marL="0" lvl="0" indent="0" algn="l" rtl="0">
              <a:lnSpc>
                <a:spcPct val="115000"/>
              </a:lnSpc>
              <a:spcBef>
                <a:spcPts val="0"/>
              </a:spcBef>
              <a:spcAft>
                <a:spcPts val="0"/>
              </a:spcAft>
              <a:buNone/>
            </a:pPr>
            <a:r>
              <a:rPr lang="fr-FR" sz="1000">
                <a:solidFill>
                  <a:srgbClr val="FFFFFF"/>
                </a:solidFill>
              </a:rPr>
              <a:t>Connecté: Connexion fonctionnelle.</a:t>
            </a:r>
            <a:endParaRPr sz="1000">
              <a:solidFill>
                <a:srgbClr val="FFFFFF"/>
              </a:solidFill>
            </a:endParaRPr>
          </a:p>
          <a:p>
            <a:pPr marL="0" lvl="0" indent="0" algn="l" rtl="0">
              <a:lnSpc>
                <a:spcPct val="115000"/>
              </a:lnSpc>
              <a:spcBef>
                <a:spcPts val="0"/>
              </a:spcBef>
              <a:spcAft>
                <a:spcPts val="0"/>
              </a:spcAft>
              <a:buNone/>
            </a:pPr>
            <a:r>
              <a:rPr lang="fr-FR" sz="1000">
                <a:solidFill>
                  <a:srgbClr val="FFFFFF"/>
                </a:solidFill>
              </a:rPr>
              <a:t>Action requise: Action requise de votre part pour établir la connexion.</a:t>
            </a:r>
            <a:endParaRPr sz="1000">
              <a:solidFill>
                <a:srgbClr val="FFFFFF"/>
              </a:solidFill>
            </a:endParaRPr>
          </a:p>
          <a:p>
            <a:pPr marL="0" lvl="0" indent="0" algn="l" rtl="0">
              <a:lnSpc>
                <a:spcPct val="115000"/>
              </a:lnSpc>
              <a:spcBef>
                <a:spcPts val="0"/>
              </a:spcBef>
              <a:spcAft>
                <a:spcPts val="0"/>
              </a:spcAft>
              <a:buNone/>
            </a:pPr>
            <a:r>
              <a:rPr lang="fr-FR" sz="1000">
                <a:solidFill>
                  <a:srgbClr val="FFFFFF"/>
                </a:solidFill>
              </a:rPr>
              <a:t>Erreur: Connexion stoppée, en cours de correction chez notre partenaire. </a:t>
            </a:r>
            <a:endParaRPr sz="10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28"/>
          <p:cNvPicPr preferRelativeResize="0"/>
          <p:nvPr/>
        </p:nvPicPr>
        <p:blipFill rotWithShape="1">
          <a:blip r:embed="rId3">
            <a:alphaModFix/>
          </a:blip>
          <a:srcRect r="31679" b="19652"/>
          <a:stretch/>
        </p:blipFill>
        <p:spPr>
          <a:xfrm>
            <a:off x="157013" y="1482650"/>
            <a:ext cx="5818576" cy="2510325"/>
          </a:xfrm>
          <a:prstGeom prst="rect">
            <a:avLst/>
          </a:prstGeom>
          <a:noFill/>
          <a:ln>
            <a:noFill/>
          </a:ln>
          <a:effectLst>
            <a:outerShdw blurRad="485775" dist="19050" algn="bl" rotWithShape="0">
              <a:srgbClr val="073763">
                <a:alpha val="20000"/>
              </a:srgbClr>
            </a:outerShdw>
          </a:effectLst>
        </p:spPr>
      </p:pic>
      <p:sp>
        <p:nvSpPr>
          <p:cNvPr id="379" name="Google Shape;379;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18</a:t>
            </a:fld>
            <a:endParaRPr>
              <a:solidFill>
                <a:srgbClr val="FFFFFF"/>
              </a:solidFill>
            </a:endParaRPr>
          </a:p>
        </p:txBody>
      </p:sp>
      <p:sp>
        <p:nvSpPr>
          <p:cNvPr id="380" name="Google Shape;380;p28"/>
          <p:cNvSpPr txBox="1"/>
          <p:nvPr/>
        </p:nvSpPr>
        <p:spPr>
          <a:xfrm>
            <a:off x="6500675" y="2500550"/>
            <a:ext cx="2424300" cy="7773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chemeClr val="lt1"/>
                </a:solidFill>
                <a:latin typeface="Arial"/>
                <a:ea typeface="Arial"/>
                <a:cs typeface="Arial"/>
                <a:sym typeface="Arial"/>
              </a:rPr>
              <a:t>Détails</a:t>
            </a:r>
            <a:endParaRPr sz="1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Le manager peut accéder aux détails d’une note de frais en cliquant sur celle-ci dans la liste.</a:t>
            </a:r>
            <a:endParaRPr sz="1000" b="0" i="0" u="none" strike="noStrike" cap="none">
              <a:solidFill>
                <a:schemeClr val="lt1"/>
              </a:solidFill>
              <a:latin typeface="Arial"/>
              <a:ea typeface="Arial"/>
              <a:cs typeface="Arial"/>
              <a:sym typeface="Arial"/>
            </a:endParaRPr>
          </a:p>
        </p:txBody>
      </p:sp>
      <p:sp>
        <p:nvSpPr>
          <p:cNvPr id="381" name="Google Shape;381;p28"/>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ONGLET APPROBATION</a:t>
            </a:r>
            <a:endParaRPr sz="1400">
              <a:solidFill>
                <a:srgbClr val="5FC871"/>
              </a:solidFill>
            </a:endParaRPr>
          </a:p>
          <a:p>
            <a:pPr marL="0" marR="0" lvl="0" indent="0" algn="ctr" rtl="0">
              <a:lnSpc>
                <a:spcPct val="100000"/>
              </a:lnSpc>
              <a:spcBef>
                <a:spcPts val="0"/>
              </a:spcBef>
              <a:spcAft>
                <a:spcPts val="0"/>
              </a:spcAft>
              <a:buClr>
                <a:schemeClr val="lt1"/>
              </a:buClr>
              <a:buSzPts val="1400"/>
              <a:buFont typeface="Arial"/>
              <a:buNone/>
            </a:pPr>
            <a:r>
              <a:rPr lang="fr-FR" sz="1000">
                <a:solidFill>
                  <a:srgbClr val="999999"/>
                </a:solidFill>
              </a:rPr>
              <a:t>RÉSERVÉ AU MANAGER</a:t>
            </a:r>
            <a:endParaRPr sz="1000">
              <a:solidFill>
                <a:srgbClr val="999999"/>
              </a:solidFill>
            </a:endParaRPr>
          </a:p>
        </p:txBody>
      </p:sp>
      <p:grpSp>
        <p:nvGrpSpPr>
          <p:cNvPr id="382" name="Google Shape;382;p28"/>
          <p:cNvGrpSpPr/>
          <p:nvPr/>
        </p:nvGrpSpPr>
        <p:grpSpPr>
          <a:xfrm>
            <a:off x="6500681" y="2104538"/>
            <a:ext cx="396000" cy="396000"/>
            <a:chOff x="3206306" y="3934275"/>
            <a:chExt cx="396000" cy="396000"/>
          </a:xfrm>
        </p:grpSpPr>
        <p:sp>
          <p:nvSpPr>
            <p:cNvPr id="383" name="Google Shape;383;p28"/>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28"/>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sp>
        <p:nvSpPr>
          <p:cNvPr id="385" name="Google Shape;385;p28"/>
          <p:cNvSpPr txBox="1"/>
          <p:nvPr/>
        </p:nvSpPr>
        <p:spPr>
          <a:xfrm>
            <a:off x="6500675" y="3896750"/>
            <a:ext cx="2324100" cy="7773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Cette alerte signale une anomalie </a:t>
            </a:r>
            <a:br>
              <a:rPr lang="fr-FR" sz="1000" b="0" i="0" u="none" strike="noStrike" cap="none">
                <a:solidFill>
                  <a:schemeClr val="lt1"/>
                </a:solidFill>
                <a:latin typeface="Arial"/>
                <a:ea typeface="Arial"/>
                <a:cs typeface="Arial"/>
                <a:sym typeface="Arial"/>
              </a:rPr>
            </a:br>
            <a:r>
              <a:rPr lang="fr-FR" sz="1000" b="0" i="0" u="none" strike="noStrike" cap="none">
                <a:solidFill>
                  <a:schemeClr val="lt1"/>
                </a:solidFill>
                <a:latin typeface="Arial"/>
                <a:ea typeface="Arial"/>
                <a:cs typeface="Arial"/>
                <a:sym typeface="Arial"/>
              </a:rPr>
              <a:t>(ex : le dépassement d’un plafond, </a:t>
            </a:r>
            <a:br>
              <a:rPr lang="fr-FR" sz="1000" b="0" i="0" u="none" strike="noStrike" cap="none">
                <a:solidFill>
                  <a:schemeClr val="lt1"/>
                </a:solidFill>
                <a:latin typeface="Arial"/>
                <a:ea typeface="Arial"/>
                <a:cs typeface="Arial"/>
                <a:sym typeface="Arial"/>
              </a:rPr>
            </a:br>
            <a:r>
              <a:rPr lang="fr-FR" sz="1000" b="0" i="0" u="none" strike="noStrike" cap="none">
                <a:solidFill>
                  <a:schemeClr val="lt1"/>
                </a:solidFill>
                <a:latin typeface="Arial"/>
                <a:ea typeface="Arial"/>
                <a:cs typeface="Arial"/>
                <a:sym typeface="Arial"/>
              </a:rPr>
              <a:t>la déclaration d’une dépense un jour d’absence).</a:t>
            </a:r>
            <a:endParaRPr sz="1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lt1"/>
              </a:solidFill>
              <a:latin typeface="Arial"/>
              <a:ea typeface="Arial"/>
              <a:cs typeface="Arial"/>
              <a:sym typeface="Arial"/>
            </a:endParaRPr>
          </a:p>
        </p:txBody>
      </p:sp>
      <p:grpSp>
        <p:nvGrpSpPr>
          <p:cNvPr id="386" name="Google Shape;386;p28"/>
          <p:cNvGrpSpPr/>
          <p:nvPr/>
        </p:nvGrpSpPr>
        <p:grpSpPr>
          <a:xfrm>
            <a:off x="6500681" y="3500750"/>
            <a:ext cx="396000" cy="396000"/>
            <a:chOff x="3206306" y="3934275"/>
            <a:chExt cx="396000" cy="396000"/>
          </a:xfrm>
        </p:grpSpPr>
        <p:sp>
          <p:nvSpPr>
            <p:cNvPr id="387" name="Google Shape;387;p28"/>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28"/>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sp>
        <p:nvSpPr>
          <p:cNvPr id="389" name="Google Shape;389;p28"/>
          <p:cNvSpPr txBox="1"/>
          <p:nvPr/>
        </p:nvSpPr>
        <p:spPr>
          <a:xfrm>
            <a:off x="6500675" y="149750"/>
            <a:ext cx="2494200" cy="16029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a:solidFill>
                  <a:schemeClr val="lt1"/>
                </a:solidFill>
              </a:rPr>
              <a:t>Approbation</a:t>
            </a:r>
            <a:endParaRPr sz="1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Dans l’onglet </a:t>
            </a:r>
            <a:r>
              <a:rPr lang="fr-FR" sz="1000">
                <a:solidFill>
                  <a:schemeClr val="lt1"/>
                </a:solidFill>
              </a:rPr>
              <a:t>approbation</a:t>
            </a:r>
            <a:r>
              <a:rPr lang="fr-FR" sz="1000" b="0" i="0" u="none" strike="noStrike" cap="none">
                <a:solidFill>
                  <a:schemeClr val="lt1"/>
                </a:solidFill>
                <a:latin typeface="Arial"/>
                <a:ea typeface="Arial"/>
                <a:cs typeface="Arial"/>
                <a:sym typeface="Arial"/>
              </a:rPr>
              <a:t>, toutes les notes de frais en attente d</a:t>
            </a:r>
            <a:r>
              <a:rPr lang="fr-FR" sz="1000">
                <a:solidFill>
                  <a:schemeClr val="lt1"/>
                </a:solidFill>
              </a:rPr>
              <a:t>’approbation </a:t>
            </a:r>
            <a:r>
              <a:rPr lang="fr-FR" sz="1000" b="0" i="0" u="none" strike="noStrike" cap="none">
                <a:solidFill>
                  <a:schemeClr val="lt1"/>
                </a:solidFill>
                <a:latin typeface="Arial"/>
                <a:ea typeface="Arial"/>
                <a:cs typeface="Arial"/>
                <a:sym typeface="Arial"/>
              </a:rPr>
              <a:t>du manager sont affichées. Le manager peut les valider, refuser ou demander des précisions. Les notes de frais sont affichées en fonction de leur date de création, qu’elles soient contrôlées ou non. </a:t>
            </a:r>
            <a:endParaRPr sz="1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i="1">
                <a:solidFill>
                  <a:schemeClr val="lt1"/>
                </a:solidFill>
              </a:rPr>
              <a:t>N.B.: l’approbation est maintenant disponible sur l’application mobile (voir diapo 27)</a:t>
            </a:r>
            <a:endParaRPr sz="1000" i="1">
              <a:solidFill>
                <a:schemeClr val="lt1"/>
              </a:solidFil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nvGrpSpPr>
          <p:cNvPr id="390" name="Google Shape;390;p28"/>
          <p:cNvGrpSpPr/>
          <p:nvPr/>
        </p:nvGrpSpPr>
        <p:grpSpPr>
          <a:xfrm>
            <a:off x="2589206" y="2104538"/>
            <a:ext cx="396000" cy="396000"/>
            <a:chOff x="3206306" y="3934275"/>
            <a:chExt cx="396000" cy="396000"/>
          </a:xfrm>
        </p:grpSpPr>
        <p:sp>
          <p:nvSpPr>
            <p:cNvPr id="391" name="Google Shape;391;p28"/>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28"/>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nvGrpSpPr>
          <p:cNvPr id="393" name="Google Shape;393;p28"/>
          <p:cNvGrpSpPr/>
          <p:nvPr/>
        </p:nvGrpSpPr>
        <p:grpSpPr>
          <a:xfrm>
            <a:off x="5451231" y="2023525"/>
            <a:ext cx="396000" cy="396000"/>
            <a:chOff x="3206306" y="3934275"/>
            <a:chExt cx="396000" cy="396000"/>
          </a:xfrm>
        </p:grpSpPr>
        <p:sp>
          <p:nvSpPr>
            <p:cNvPr id="394" name="Google Shape;394;p28"/>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28"/>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401" name="Google Shape;401;p29"/>
          <p:cNvGrpSpPr/>
          <p:nvPr/>
        </p:nvGrpSpPr>
        <p:grpSpPr>
          <a:xfrm>
            <a:off x="95225" y="1118510"/>
            <a:ext cx="5936640" cy="2267784"/>
            <a:chOff x="0" y="894474"/>
            <a:chExt cx="7549136" cy="2695251"/>
          </a:xfrm>
        </p:grpSpPr>
        <p:pic>
          <p:nvPicPr>
            <p:cNvPr id="402" name="Google Shape;402;p29"/>
            <p:cNvPicPr preferRelativeResize="0"/>
            <p:nvPr/>
          </p:nvPicPr>
          <p:blipFill rotWithShape="1">
            <a:blip r:embed="rId3">
              <a:alphaModFix/>
            </a:blip>
            <a:srcRect r="31679" b="19652"/>
            <a:stretch/>
          </p:blipFill>
          <p:spPr>
            <a:xfrm>
              <a:off x="0" y="894475"/>
              <a:ext cx="6247199" cy="2695250"/>
            </a:xfrm>
            <a:prstGeom prst="rect">
              <a:avLst/>
            </a:prstGeom>
            <a:noFill/>
            <a:ln>
              <a:noFill/>
            </a:ln>
            <a:effectLst>
              <a:outerShdw blurRad="285750" algn="bl" rotWithShape="0">
                <a:srgbClr val="0B5394">
                  <a:alpha val="20000"/>
                </a:srgbClr>
              </a:outerShdw>
            </a:effectLst>
          </p:spPr>
        </p:pic>
        <p:pic>
          <p:nvPicPr>
            <p:cNvPr id="403" name="Google Shape;403;p29"/>
            <p:cNvPicPr preferRelativeResize="0"/>
            <p:nvPr/>
          </p:nvPicPr>
          <p:blipFill rotWithShape="1">
            <a:blip r:embed="rId3">
              <a:alphaModFix/>
            </a:blip>
            <a:srcRect l="83294" b="19652"/>
            <a:stretch/>
          </p:blipFill>
          <p:spPr>
            <a:xfrm>
              <a:off x="6021545" y="894474"/>
              <a:ext cx="1527591" cy="2695241"/>
            </a:xfrm>
            <a:prstGeom prst="rect">
              <a:avLst/>
            </a:prstGeom>
            <a:noFill/>
            <a:ln>
              <a:noFill/>
            </a:ln>
            <a:effectLst>
              <a:outerShdw blurRad="285750" algn="bl" rotWithShape="0">
                <a:srgbClr val="0B5394">
                  <a:alpha val="20000"/>
                </a:srgbClr>
              </a:outerShdw>
            </a:effectLst>
          </p:spPr>
        </p:pic>
      </p:grpSp>
      <p:sp>
        <p:nvSpPr>
          <p:cNvPr id="404" name="Google Shape;404;p2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19</a:t>
            </a:fld>
            <a:endParaRPr>
              <a:solidFill>
                <a:srgbClr val="FFFFFF"/>
              </a:solidFill>
            </a:endParaRPr>
          </a:p>
        </p:txBody>
      </p:sp>
      <p:sp>
        <p:nvSpPr>
          <p:cNvPr id="405" name="Google Shape;405;p29"/>
          <p:cNvSpPr txBox="1"/>
          <p:nvPr/>
        </p:nvSpPr>
        <p:spPr>
          <a:xfrm>
            <a:off x="6369900" y="2437776"/>
            <a:ext cx="2524200" cy="6873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chemeClr val="lt1"/>
                </a:solidFill>
                <a:latin typeface="Arial"/>
                <a:ea typeface="Arial"/>
                <a:cs typeface="Arial"/>
                <a:sym typeface="Arial"/>
              </a:rPr>
              <a:t>Délégation</a:t>
            </a:r>
            <a:endParaRPr sz="1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Le manager peut déléguer ses droits d</a:t>
            </a:r>
            <a:r>
              <a:rPr lang="fr-FR" sz="1000">
                <a:solidFill>
                  <a:schemeClr val="lt1"/>
                </a:solidFill>
              </a:rPr>
              <a:t>’approbation</a:t>
            </a:r>
            <a:r>
              <a:rPr lang="fr-FR" sz="1000" b="0" i="0" u="none" strike="noStrike" cap="none">
                <a:solidFill>
                  <a:schemeClr val="lt1"/>
                </a:solidFill>
                <a:latin typeface="Arial"/>
                <a:ea typeface="Arial"/>
                <a:cs typeface="Arial"/>
                <a:sym typeface="Arial"/>
              </a:rPr>
              <a:t> en cas d’absence</a:t>
            </a:r>
            <a:endParaRPr sz="1000" b="0" i="0" u="none" strike="noStrike" cap="none">
              <a:solidFill>
                <a:schemeClr val="lt1"/>
              </a:solidFill>
              <a:latin typeface="Arial"/>
              <a:ea typeface="Arial"/>
              <a:cs typeface="Arial"/>
              <a:sym typeface="Arial"/>
            </a:endParaRPr>
          </a:p>
        </p:txBody>
      </p:sp>
      <p:sp>
        <p:nvSpPr>
          <p:cNvPr id="406" name="Google Shape;406;p29"/>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ONGLET APPROBATION</a:t>
            </a:r>
            <a:endParaRPr sz="1400">
              <a:solidFill>
                <a:srgbClr val="5FC871"/>
              </a:solidFill>
            </a:endParaRPr>
          </a:p>
          <a:p>
            <a:pPr marL="0" marR="0" lvl="0" indent="0" algn="ctr" rtl="0">
              <a:lnSpc>
                <a:spcPct val="100000"/>
              </a:lnSpc>
              <a:spcBef>
                <a:spcPts val="0"/>
              </a:spcBef>
              <a:spcAft>
                <a:spcPts val="0"/>
              </a:spcAft>
              <a:buClr>
                <a:schemeClr val="lt1"/>
              </a:buClr>
              <a:buSzPts val="1400"/>
              <a:buFont typeface="Arial"/>
              <a:buNone/>
            </a:pPr>
            <a:r>
              <a:rPr lang="fr-FR" sz="1000">
                <a:solidFill>
                  <a:srgbClr val="999999"/>
                </a:solidFill>
              </a:rPr>
              <a:t>RÉSERVÉ AU MANAGER</a:t>
            </a:r>
            <a:endParaRPr sz="1000">
              <a:solidFill>
                <a:srgbClr val="999999"/>
              </a:solidFill>
            </a:endParaRPr>
          </a:p>
        </p:txBody>
      </p:sp>
      <p:grpSp>
        <p:nvGrpSpPr>
          <p:cNvPr id="407" name="Google Shape;407;p29"/>
          <p:cNvGrpSpPr/>
          <p:nvPr/>
        </p:nvGrpSpPr>
        <p:grpSpPr>
          <a:xfrm>
            <a:off x="6369895" y="2018429"/>
            <a:ext cx="396000" cy="396000"/>
            <a:chOff x="3206306" y="3934275"/>
            <a:chExt cx="396000" cy="396000"/>
          </a:xfrm>
        </p:grpSpPr>
        <p:sp>
          <p:nvSpPr>
            <p:cNvPr id="408" name="Google Shape;408;p29"/>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29"/>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pic>
        <p:nvPicPr>
          <p:cNvPr id="410" name="Google Shape;410;p29"/>
          <p:cNvPicPr preferRelativeResize="0"/>
          <p:nvPr/>
        </p:nvPicPr>
        <p:blipFill rotWithShape="1">
          <a:blip r:embed="rId4">
            <a:alphaModFix/>
          </a:blip>
          <a:srcRect/>
          <a:stretch/>
        </p:blipFill>
        <p:spPr>
          <a:xfrm>
            <a:off x="1502599" y="2979293"/>
            <a:ext cx="3127401" cy="1924920"/>
          </a:xfrm>
          <a:prstGeom prst="rect">
            <a:avLst/>
          </a:prstGeom>
          <a:noFill/>
          <a:ln>
            <a:noFill/>
          </a:ln>
          <a:effectLst>
            <a:outerShdw blurRad="485775" dist="19050" algn="bl" rotWithShape="0">
              <a:srgbClr val="073763">
                <a:alpha val="20000"/>
              </a:srgbClr>
            </a:outerShdw>
          </a:effectLst>
        </p:spPr>
      </p:pic>
      <p:grpSp>
        <p:nvGrpSpPr>
          <p:cNvPr id="411" name="Google Shape;411;p29"/>
          <p:cNvGrpSpPr/>
          <p:nvPr/>
        </p:nvGrpSpPr>
        <p:grpSpPr>
          <a:xfrm>
            <a:off x="5129620" y="1067829"/>
            <a:ext cx="396000" cy="396000"/>
            <a:chOff x="3206306" y="3934275"/>
            <a:chExt cx="396000" cy="396000"/>
          </a:xfrm>
        </p:grpSpPr>
        <p:sp>
          <p:nvSpPr>
            <p:cNvPr id="412" name="Google Shape;412;p29"/>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29"/>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2"/>
          <p:cNvSpPr/>
          <p:nvPr/>
        </p:nvSpPr>
        <p:spPr>
          <a:xfrm>
            <a:off x="4921243" y="1704675"/>
            <a:ext cx="2528400" cy="1811100"/>
          </a:xfrm>
          <a:prstGeom prst="roundRect">
            <a:avLst>
              <a:gd name="adj" fmla="val 5445"/>
            </a:avLst>
          </a:prstGeom>
          <a:solidFill>
            <a:srgbClr val="FFFFFF"/>
          </a:solidFill>
          <a:ln>
            <a:noFill/>
          </a:ln>
          <a:effectLst>
            <a:outerShdw blurRad="357188" dist="9525" dir="5400000" algn="bl" rotWithShape="0">
              <a:srgbClr val="073763">
                <a:alpha val="1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2"/>
          <p:cNvSpPr/>
          <p:nvPr/>
        </p:nvSpPr>
        <p:spPr>
          <a:xfrm>
            <a:off x="1694350" y="1731858"/>
            <a:ext cx="2528400" cy="1811100"/>
          </a:xfrm>
          <a:prstGeom prst="roundRect">
            <a:avLst>
              <a:gd name="adj" fmla="val 5445"/>
            </a:avLst>
          </a:prstGeom>
          <a:solidFill>
            <a:srgbClr val="FFFFFF"/>
          </a:solidFill>
          <a:ln>
            <a:noFill/>
          </a:ln>
          <a:effectLst>
            <a:outerShdw blurRad="357188" dist="9525" dir="5400000" algn="bl" rotWithShape="0">
              <a:srgbClr val="073763">
                <a:alpha val="1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2"/>
          <p:cNvSpPr txBox="1">
            <a:spLocks noGrp="1"/>
          </p:cNvSpPr>
          <p:nvPr>
            <p:ph type="sldNum" idx="12"/>
          </p:nvPr>
        </p:nvSpPr>
        <p:spPr>
          <a:xfrm>
            <a:off x="8610600" y="4686000"/>
            <a:ext cx="314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Arial"/>
              <a:buNone/>
            </a:pPr>
            <a:fld id="{00000000-1234-1234-1234-123412341234}" type="slidenum">
              <a:rPr lang="fr-FR" sz="1200">
                <a:solidFill>
                  <a:srgbClr val="888888"/>
                </a:solidFill>
              </a:rPr>
              <a:t>2</a:t>
            </a:fld>
            <a:endParaRPr sz="1200">
              <a:solidFill>
                <a:srgbClr val="888888"/>
              </a:solidFill>
            </a:endParaRPr>
          </a:p>
        </p:txBody>
      </p:sp>
      <p:sp>
        <p:nvSpPr>
          <p:cNvPr id="82" name="Google Shape;82;p12"/>
          <p:cNvSpPr txBox="1"/>
          <p:nvPr/>
        </p:nvSpPr>
        <p:spPr>
          <a:xfrm>
            <a:off x="2052602" y="1079882"/>
            <a:ext cx="5038800" cy="30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1200" b="0" i="0" u="none" strike="noStrike" cap="none">
                <a:solidFill>
                  <a:srgbClr val="999999"/>
                </a:solidFill>
                <a:latin typeface="Helvetica Neue"/>
                <a:ea typeface="Helvetica Neue"/>
                <a:cs typeface="Helvetica Neue"/>
                <a:sym typeface="Helvetica Neue"/>
              </a:rPr>
              <a:t>Vous pouvez accéder à Cleemy depuis :</a:t>
            </a:r>
            <a:endParaRPr sz="1200" b="0" i="0" u="none" strike="noStrike" cap="none">
              <a:solidFill>
                <a:srgbClr val="999999"/>
              </a:solidFill>
              <a:latin typeface="Helvetica Neue"/>
              <a:ea typeface="Helvetica Neue"/>
              <a:cs typeface="Helvetica Neue"/>
              <a:sym typeface="Helvetica Neue"/>
            </a:endParaRPr>
          </a:p>
        </p:txBody>
      </p:sp>
      <p:sp>
        <p:nvSpPr>
          <p:cNvPr id="83" name="Google Shape;83;p12"/>
          <p:cNvSpPr txBox="1"/>
          <p:nvPr/>
        </p:nvSpPr>
        <p:spPr>
          <a:xfrm>
            <a:off x="1883033" y="3095024"/>
            <a:ext cx="2023800" cy="28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1200" b="0" i="0" u="none" strike="noStrike" cap="none">
                <a:solidFill>
                  <a:srgbClr val="666666"/>
                </a:solidFill>
                <a:latin typeface="Helvetica Neue Light"/>
                <a:ea typeface="Helvetica Neue Light"/>
                <a:cs typeface="Helvetica Neue Light"/>
                <a:sym typeface="Helvetica Neue Light"/>
              </a:rPr>
              <a:t>votre ordinateur</a:t>
            </a:r>
            <a:endParaRPr sz="1200" b="0" i="0" u="none" strike="noStrike" cap="none">
              <a:solidFill>
                <a:srgbClr val="666666"/>
              </a:solidFill>
              <a:latin typeface="Helvetica Neue Light"/>
              <a:ea typeface="Helvetica Neue Light"/>
              <a:cs typeface="Helvetica Neue Light"/>
              <a:sym typeface="Helvetica Neue Light"/>
            </a:endParaRPr>
          </a:p>
        </p:txBody>
      </p:sp>
      <p:sp>
        <p:nvSpPr>
          <p:cNvPr id="84" name="Google Shape;84;p12"/>
          <p:cNvSpPr txBox="1"/>
          <p:nvPr/>
        </p:nvSpPr>
        <p:spPr>
          <a:xfrm>
            <a:off x="5105020" y="3050200"/>
            <a:ext cx="2197200" cy="28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1200" b="0" i="0" u="none" strike="noStrike" cap="none">
                <a:solidFill>
                  <a:srgbClr val="666666"/>
                </a:solidFill>
                <a:latin typeface="Helvetica Neue Light"/>
                <a:ea typeface="Helvetica Neue Light"/>
                <a:cs typeface="Helvetica Neue Light"/>
                <a:sym typeface="Helvetica Neue Light"/>
              </a:rPr>
              <a:t>votre smartphone ou tablette</a:t>
            </a:r>
            <a:endParaRPr sz="1200" b="0" i="0" u="none" strike="noStrike" cap="none">
              <a:solidFill>
                <a:srgbClr val="666666"/>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2000"/>
              <a:buFont typeface="Arial"/>
              <a:buNone/>
            </a:pPr>
            <a:r>
              <a:rPr lang="fr-FR" sz="900" b="0" i="0" u="sng" strike="noStrike" cap="none">
                <a:solidFill>
                  <a:srgbClr val="666666"/>
                </a:solidFill>
                <a:latin typeface="Helvetica Neue Light"/>
                <a:ea typeface="Helvetica Neue Light"/>
                <a:cs typeface="Helvetica Neue Light"/>
                <a:sym typeface="Helvetica Neue Light"/>
                <a:hlinkClick r:id="rId3" action="ppaction://hlinksldjump">
                  <a:extLst>
                    <a:ext uri="{A12FA001-AC4F-418D-AE19-62706E023703}">
                      <ahyp:hlinkClr xmlns:ahyp="http://schemas.microsoft.com/office/drawing/2018/hyperlinkcolor" val="tx"/>
                    </a:ext>
                  </a:extLst>
                </a:hlinkClick>
              </a:rPr>
              <a:t>(Voir slide 14) </a:t>
            </a:r>
            <a:endParaRPr sz="900" b="0" i="0" u="none" strike="noStrike" cap="none">
              <a:solidFill>
                <a:srgbClr val="666666"/>
              </a:solidFill>
              <a:latin typeface="Helvetica Neue Light"/>
              <a:ea typeface="Helvetica Neue Light"/>
              <a:cs typeface="Helvetica Neue Light"/>
              <a:sym typeface="Helvetica Neue Light"/>
            </a:endParaRPr>
          </a:p>
        </p:txBody>
      </p:sp>
      <p:pic>
        <p:nvPicPr>
          <p:cNvPr id="85" name="Google Shape;85;p12">
            <a:hlinkClick r:id="rId4"/>
          </p:cNvPr>
          <p:cNvPicPr preferRelativeResize="0"/>
          <p:nvPr/>
        </p:nvPicPr>
        <p:blipFill rotWithShape="1">
          <a:blip r:embed="rId5">
            <a:alphaModFix/>
          </a:blip>
          <a:srcRect/>
          <a:stretch/>
        </p:blipFill>
        <p:spPr>
          <a:xfrm>
            <a:off x="5304133" y="4014103"/>
            <a:ext cx="749856" cy="258991"/>
          </a:xfrm>
          <a:prstGeom prst="rect">
            <a:avLst/>
          </a:prstGeom>
          <a:noFill/>
          <a:ln>
            <a:noFill/>
          </a:ln>
        </p:spPr>
      </p:pic>
      <p:pic>
        <p:nvPicPr>
          <p:cNvPr id="86" name="Google Shape;86;p12">
            <a:hlinkClick r:id="rId6"/>
          </p:cNvPr>
          <p:cNvPicPr preferRelativeResize="0"/>
          <p:nvPr/>
        </p:nvPicPr>
        <p:blipFill rotWithShape="1">
          <a:blip r:embed="rId7">
            <a:alphaModFix/>
          </a:blip>
          <a:srcRect/>
          <a:stretch/>
        </p:blipFill>
        <p:spPr>
          <a:xfrm>
            <a:off x="6153624" y="3946627"/>
            <a:ext cx="1017922" cy="393925"/>
          </a:xfrm>
          <a:prstGeom prst="rect">
            <a:avLst/>
          </a:prstGeom>
          <a:noFill/>
          <a:ln>
            <a:noFill/>
          </a:ln>
        </p:spPr>
      </p:pic>
      <p:pic>
        <p:nvPicPr>
          <p:cNvPr id="87" name="Google Shape;87;p12"/>
          <p:cNvPicPr preferRelativeResize="0"/>
          <p:nvPr/>
        </p:nvPicPr>
        <p:blipFill rotWithShape="1">
          <a:blip r:embed="rId8">
            <a:alphaModFix/>
          </a:blip>
          <a:srcRect/>
          <a:stretch/>
        </p:blipFill>
        <p:spPr>
          <a:xfrm>
            <a:off x="5953063" y="1951593"/>
            <a:ext cx="464892" cy="966728"/>
          </a:xfrm>
          <a:prstGeom prst="rect">
            <a:avLst/>
          </a:prstGeom>
          <a:noFill/>
          <a:ln>
            <a:noFill/>
          </a:ln>
        </p:spPr>
      </p:pic>
      <p:pic>
        <p:nvPicPr>
          <p:cNvPr id="88" name="Google Shape;88;p12"/>
          <p:cNvPicPr preferRelativeResize="0"/>
          <p:nvPr/>
        </p:nvPicPr>
        <p:blipFill rotWithShape="1">
          <a:blip r:embed="rId9">
            <a:alphaModFix/>
          </a:blip>
          <a:srcRect/>
          <a:stretch/>
        </p:blipFill>
        <p:spPr>
          <a:xfrm>
            <a:off x="2021313" y="2011503"/>
            <a:ext cx="1747282" cy="966728"/>
          </a:xfrm>
          <a:prstGeom prst="rect">
            <a:avLst/>
          </a:prstGeom>
          <a:noFill/>
          <a:ln>
            <a:noFill/>
          </a:ln>
        </p:spPr>
      </p:pic>
      <p:sp>
        <p:nvSpPr>
          <p:cNvPr id="89" name="Google Shape;89;p12"/>
          <p:cNvSpPr txBox="1"/>
          <p:nvPr/>
        </p:nvSpPr>
        <p:spPr>
          <a:xfrm>
            <a:off x="1145650" y="3928363"/>
            <a:ext cx="3625800" cy="705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fr-FR" sz="900" b="0" i="0" u="none" strike="noStrike" cap="none">
                <a:solidFill>
                  <a:srgbClr val="595959"/>
                </a:solidFill>
                <a:latin typeface="Helvetica Neue Light"/>
                <a:ea typeface="Helvetica Neue Light"/>
                <a:cs typeface="Helvetica Neue Light"/>
                <a:sym typeface="Helvetica Neue Light"/>
              </a:rPr>
              <a:t>L’URL est de la forme</a:t>
            </a:r>
            <a:endParaRPr sz="900" b="0" i="0" u="none" strike="noStrike" cap="none">
              <a:solidFill>
                <a:schemeClr val="dk1"/>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900"/>
              <a:buFont typeface="Arial"/>
              <a:buNone/>
            </a:pPr>
            <a:r>
              <a:rPr lang="fr-FR" sz="900" b="0" i="0" u="none" strike="noStrike" cap="none">
                <a:solidFill>
                  <a:srgbClr val="595959"/>
                </a:solidFill>
                <a:latin typeface="Helvetica Neue Light"/>
                <a:ea typeface="Helvetica Neue Light"/>
                <a:cs typeface="Helvetica Neue Light"/>
                <a:sym typeface="Helvetica Neue Light"/>
              </a:rPr>
              <a:t>https:/[masociété].ilucca.net</a:t>
            </a:r>
            <a:endParaRPr sz="900" b="0" i="0" u="none" strike="noStrike" cap="none">
              <a:solidFill>
                <a:schemeClr val="dk1"/>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900"/>
              <a:buFont typeface="Arial"/>
              <a:buNone/>
            </a:pPr>
            <a:br>
              <a:rPr lang="fr-FR" sz="900" b="0" i="0" u="none" strike="noStrike" cap="none">
                <a:solidFill>
                  <a:srgbClr val="595959"/>
                </a:solidFill>
                <a:latin typeface="Helvetica Neue Light"/>
                <a:ea typeface="Helvetica Neue Light"/>
                <a:cs typeface="Helvetica Neue Light"/>
                <a:sym typeface="Helvetica Neue Light"/>
              </a:rPr>
            </a:br>
            <a:r>
              <a:rPr lang="fr-FR" sz="900" b="0" i="0" u="none" strike="noStrike" cap="none">
                <a:solidFill>
                  <a:srgbClr val="595959"/>
                </a:solidFill>
                <a:latin typeface="Helvetica Neue Light"/>
                <a:ea typeface="Helvetica Neue Light"/>
                <a:cs typeface="Helvetica Neue Light"/>
                <a:sym typeface="Helvetica Neue Light"/>
              </a:rPr>
              <a:t>(demandez à votre administrateur si vous ne connaissez pas l’URL)</a:t>
            </a:r>
            <a:endParaRPr sz="900" b="0" i="0" u="none" strike="noStrike" cap="none">
              <a:solidFill>
                <a:srgbClr val="595959"/>
              </a:solidFill>
              <a:latin typeface="Helvetica Neue Light"/>
              <a:ea typeface="Helvetica Neue Light"/>
              <a:cs typeface="Helvetica Neue Light"/>
              <a:sym typeface="Helvetica Neue Light"/>
            </a:endParaRPr>
          </a:p>
        </p:txBody>
      </p:sp>
      <p:sp>
        <p:nvSpPr>
          <p:cNvPr id="90" name="Google Shape;90;p12"/>
          <p:cNvSpPr txBox="1">
            <a:spLocks noGrp="1"/>
          </p:cNvSpPr>
          <p:nvPr>
            <p:ph type="title" idx="4294967295"/>
          </p:nvPr>
        </p:nvSpPr>
        <p:spPr>
          <a:xfrm>
            <a:off x="0" y="378350"/>
            <a:ext cx="9144000" cy="3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latin typeface="Helvetica Neue"/>
                <a:ea typeface="Helvetica Neue"/>
                <a:cs typeface="Helvetica Neue"/>
                <a:sym typeface="Helvetica Neue"/>
              </a:rPr>
              <a:t>ACCÈS WEB ET MOBILE</a:t>
            </a:r>
            <a:endParaRPr sz="1400">
              <a:solidFill>
                <a:srgbClr val="5FC871"/>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30"/>
          <p:cNvPicPr preferRelativeResize="0"/>
          <p:nvPr/>
        </p:nvPicPr>
        <p:blipFill rotWithShape="1">
          <a:blip r:embed="rId3">
            <a:alphaModFix/>
          </a:blip>
          <a:srcRect/>
          <a:stretch/>
        </p:blipFill>
        <p:spPr>
          <a:xfrm>
            <a:off x="4620990" y="2256025"/>
            <a:ext cx="1441516" cy="2284893"/>
          </a:xfrm>
          <a:prstGeom prst="rect">
            <a:avLst/>
          </a:prstGeom>
          <a:noFill/>
          <a:ln>
            <a:noFill/>
          </a:ln>
        </p:spPr>
      </p:pic>
      <p:pic>
        <p:nvPicPr>
          <p:cNvPr id="419" name="Google Shape;419;p30"/>
          <p:cNvPicPr preferRelativeResize="0"/>
          <p:nvPr/>
        </p:nvPicPr>
        <p:blipFill rotWithShape="1">
          <a:blip r:embed="rId4">
            <a:alphaModFix/>
          </a:blip>
          <a:srcRect l="11853" t="9197" r="40002" b="18270"/>
          <a:stretch/>
        </p:blipFill>
        <p:spPr>
          <a:xfrm>
            <a:off x="140141" y="2256025"/>
            <a:ext cx="4393133" cy="2109564"/>
          </a:xfrm>
          <a:prstGeom prst="rect">
            <a:avLst/>
          </a:prstGeom>
          <a:noFill/>
          <a:ln w="9525" cap="flat" cmpd="sng">
            <a:solidFill>
              <a:srgbClr val="FFB900"/>
            </a:solidFill>
            <a:prstDash val="solid"/>
            <a:round/>
            <a:headEnd type="none" w="sm" len="sm"/>
            <a:tailEnd type="none" w="sm" len="sm"/>
          </a:ln>
          <a:effectLst>
            <a:outerShdw blurRad="357188" dist="9525" dir="5400000" algn="bl" rotWithShape="0">
              <a:srgbClr val="073763">
                <a:alpha val="13725"/>
              </a:srgbClr>
            </a:outerShdw>
          </a:effectLst>
        </p:spPr>
      </p:pic>
      <p:sp>
        <p:nvSpPr>
          <p:cNvPr id="420" name="Google Shape;420;p3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20</a:t>
            </a:fld>
            <a:endParaRPr>
              <a:solidFill>
                <a:srgbClr val="FFFFFF"/>
              </a:solidFill>
            </a:endParaRPr>
          </a:p>
        </p:txBody>
      </p:sp>
      <p:pic>
        <p:nvPicPr>
          <p:cNvPr id="421" name="Google Shape;421;p30"/>
          <p:cNvPicPr preferRelativeResize="0"/>
          <p:nvPr/>
        </p:nvPicPr>
        <p:blipFill rotWithShape="1">
          <a:blip r:embed="rId5">
            <a:alphaModFix/>
          </a:blip>
          <a:srcRect t="980"/>
          <a:stretch/>
        </p:blipFill>
        <p:spPr>
          <a:xfrm>
            <a:off x="140138" y="1460075"/>
            <a:ext cx="5852299" cy="689675"/>
          </a:xfrm>
          <a:prstGeom prst="rect">
            <a:avLst/>
          </a:prstGeom>
          <a:noFill/>
          <a:ln>
            <a:noFill/>
          </a:ln>
          <a:effectLst>
            <a:outerShdw blurRad="357188" dist="9525" dir="5400000" algn="bl" rotWithShape="0">
              <a:srgbClr val="073763">
                <a:alpha val="13725"/>
              </a:srgbClr>
            </a:outerShdw>
          </a:effectLst>
        </p:spPr>
      </p:pic>
      <p:sp>
        <p:nvSpPr>
          <p:cNvPr id="422" name="Google Shape;422;p30"/>
          <p:cNvSpPr/>
          <p:nvPr/>
        </p:nvSpPr>
        <p:spPr>
          <a:xfrm>
            <a:off x="5646263" y="1644850"/>
            <a:ext cx="346200" cy="76800"/>
          </a:xfrm>
          <a:prstGeom prst="rect">
            <a:avLst/>
          </a:prstGeom>
          <a:noFill/>
          <a:ln w="9525" cap="flat" cmpd="sng">
            <a:solidFill>
              <a:srgbClr val="FFB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3" name="Google Shape;423;p30"/>
          <p:cNvPicPr preferRelativeResize="0"/>
          <p:nvPr/>
        </p:nvPicPr>
        <p:blipFill rotWithShape="1">
          <a:blip r:embed="rId6">
            <a:alphaModFix/>
          </a:blip>
          <a:srcRect/>
          <a:stretch/>
        </p:blipFill>
        <p:spPr>
          <a:xfrm>
            <a:off x="5661437" y="1716400"/>
            <a:ext cx="330999" cy="330999"/>
          </a:xfrm>
          <a:prstGeom prst="rect">
            <a:avLst/>
          </a:prstGeom>
          <a:noFill/>
          <a:ln>
            <a:noFill/>
          </a:ln>
          <a:effectLst>
            <a:outerShdw blurRad="142875" dist="9525" dir="5400000" algn="bl" rotWithShape="0">
              <a:srgbClr val="073763">
                <a:alpha val="8627"/>
              </a:srgbClr>
            </a:outerShdw>
          </a:effectLst>
        </p:spPr>
      </p:pic>
      <p:cxnSp>
        <p:nvCxnSpPr>
          <p:cNvPr id="424" name="Google Shape;424;p30"/>
          <p:cNvCxnSpPr>
            <a:endCxn id="419" idx="0"/>
          </p:cNvCxnSpPr>
          <p:nvPr/>
        </p:nvCxnSpPr>
        <p:spPr>
          <a:xfrm flipH="1">
            <a:off x="2336708" y="1681225"/>
            <a:ext cx="3311700" cy="574800"/>
          </a:xfrm>
          <a:prstGeom prst="straightConnector1">
            <a:avLst/>
          </a:prstGeom>
          <a:noFill/>
          <a:ln w="9525" cap="flat" cmpd="sng">
            <a:solidFill>
              <a:srgbClr val="FFB900"/>
            </a:solidFill>
            <a:prstDash val="solid"/>
            <a:round/>
            <a:headEnd type="none" w="sm" len="sm"/>
            <a:tailEnd type="triangle" w="med" len="med"/>
          </a:ln>
        </p:spPr>
      </p:cxnSp>
      <p:sp>
        <p:nvSpPr>
          <p:cNvPr id="425" name="Google Shape;425;p30"/>
          <p:cNvSpPr/>
          <p:nvPr/>
        </p:nvSpPr>
        <p:spPr>
          <a:xfrm>
            <a:off x="2924175" y="3538550"/>
            <a:ext cx="1071600" cy="190500"/>
          </a:xfrm>
          <a:prstGeom prst="rect">
            <a:avLst/>
          </a:prstGeom>
          <a:noFill/>
          <a:ln w="9525" cap="flat" cmpd="sng">
            <a:solidFill>
              <a:srgbClr val="FFB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26" name="Google Shape;426;p30"/>
          <p:cNvCxnSpPr>
            <a:stCxn id="425" idx="3"/>
          </p:cNvCxnSpPr>
          <p:nvPr/>
        </p:nvCxnSpPr>
        <p:spPr>
          <a:xfrm>
            <a:off x="3995775" y="3633800"/>
            <a:ext cx="757200" cy="547800"/>
          </a:xfrm>
          <a:prstGeom prst="straightConnector1">
            <a:avLst/>
          </a:prstGeom>
          <a:noFill/>
          <a:ln w="9525" cap="flat" cmpd="sng">
            <a:solidFill>
              <a:srgbClr val="FFB900"/>
            </a:solidFill>
            <a:prstDash val="solid"/>
            <a:round/>
            <a:headEnd type="none" w="sm" len="sm"/>
            <a:tailEnd type="triangle" w="med" len="med"/>
          </a:ln>
        </p:spPr>
      </p:cxnSp>
      <p:sp>
        <p:nvSpPr>
          <p:cNvPr id="427" name="Google Shape;427;p30"/>
          <p:cNvSpPr txBox="1"/>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5FC871"/>
                </a:solidFill>
                <a:latin typeface="Arial"/>
                <a:ea typeface="Arial"/>
                <a:cs typeface="Arial"/>
                <a:sym typeface="Arial"/>
              </a:rPr>
              <a:t>ACCÈS À L’APPLICATION MOBILE</a:t>
            </a:r>
            <a:endParaRPr sz="1400" b="0" i="0" u="none" strike="noStrike" cap="none">
              <a:solidFill>
                <a:srgbClr val="5FC87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999999"/>
                </a:solidFill>
                <a:latin typeface="Arial"/>
                <a:ea typeface="Arial"/>
                <a:cs typeface="Arial"/>
                <a:sym typeface="Arial"/>
              </a:rPr>
              <a:t>Pour vous connecter à votre compte, </a:t>
            </a:r>
            <a:r>
              <a:rPr lang="fr-FR" sz="1000" b="1" i="0" u="none" strike="noStrike" cap="none">
                <a:solidFill>
                  <a:srgbClr val="999999"/>
                </a:solidFill>
                <a:latin typeface="Arial"/>
                <a:ea typeface="Arial"/>
                <a:cs typeface="Arial"/>
                <a:sym typeface="Arial"/>
              </a:rPr>
              <a:t>trois possibilités :</a:t>
            </a:r>
            <a:endParaRPr sz="1000" b="1" i="0" u="none" strike="noStrike" cap="none">
              <a:solidFill>
                <a:srgbClr val="99999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999999"/>
              </a:solidFill>
              <a:latin typeface="Arial"/>
              <a:ea typeface="Arial"/>
              <a:cs typeface="Arial"/>
              <a:sym typeface="Arial"/>
            </a:endParaRPr>
          </a:p>
        </p:txBody>
      </p:sp>
      <p:sp>
        <p:nvSpPr>
          <p:cNvPr id="428" name="Google Shape;428;p30"/>
          <p:cNvSpPr/>
          <p:nvPr/>
        </p:nvSpPr>
        <p:spPr>
          <a:xfrm>
            <a:off x="6572300" y="1851750"/>
            <a:ext cx="368400" cy="368400"/>
          </a:xfrm>
          <a:prstGeom prst="ellipse">
            <a:avLst/>
          </a:prstGeom>
          <a:solidFill>
            <a:srgbClr val="FFB900"/>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1</a:t>
            </a:r>
            <a:endParaRPr sz="1400" b="1" i="0" u="none" strike="noStrike" cap="none">
              <a:solidFill>
                <a:srgbClr val="FFFFFF"/>
              </a:solidFill>
              <a:latin typeface="Helvetica Neue"/>
              <a:ea typeface="Helvetica Neue"/>
              <a:cs typeface="Helvetica Neue"/>
              <a:sym typeface="Helvetica Neue"/>
            </a:endParaRPr>
          </a:p>
        </p:txBody>
      </p:sp>
      <p:sp>
        <p:nvSpPr>
          <p:cNvPr id="429" name="Google Shape;429;p30"/>
          <p:cNvSpPr txBox="1"/>
          <p:nvPr/>
        </p:nvSpPr>
        <p:spPr>
          <a:xfrm>
            <a:off x="6500675" y="2370300"/>
            <a:ext cx="2324100" cy="10212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dirty="0">
                <a:solidFill>
                  <a:srgbClr val="FFFFFF"/>
                </a:solidFill>
                <a:latin typeface="Arial"/>
                <a:ea typeface="Arial"/>
                <a:cs typeface="Arial"/>
                <a:sym typeface="Arial"/>
              </a:rPr>
              <a:t>Depuis l’interface Mon compte sur la version web </a:t>
            </a:r>
            <a:r>
              <a:rPr lang="fr-FR" sz="1000" b="0" i="0" u="none" strike="noStrike" cap="none" dirty="0" err="1">
                <a:solidFill>
                  <a:srgbClr val="FFFFFF"/>
                </a:solidFill>
                <a:latin typeface="Arial"/>
                <a:ea typeface="Arial"/>
                <a:cs typeface="Arial"/>
                <a:sym typeface="Arial"/>
              </a:rPr>
              <a:t>Lucca</a:t>
            </a:r>
            <a:r>
              <a:rPr lang="fr-FR" sz="1000" b="0" i="0" u="none" strike="noStrike" cap="none" dirty="0">
                <a:solidFill>
                  <a:srgbClr val="FFFFFF"/>
                </a:solidFill>
                <a:latin typeface="Arial"/>
                <a:ea typeface="Arial"/>
                <a:cs typeface="Arial"/>
                <a:sym typeface="Arial"/>
              </a:rPr>
              <a:t>, vous pouvez générer un code à 6 chiffres qu’il vous suffit de saisir dans l’application. Attention le code n’est valable que 20 minutes.</a:t>
            </a:r>
            <a:endParaRPr sz="1000" b="0" i="0" u="none" strike="noStrike" cap="none" dirty="0">
              <a:solidFill>
                <a:srgbClr val="FFFFFF"/>
              </a:solidFill>
              <a:latin typeface="Arial"/>
              <a:ea typeface="Arial"/>
              <a:cs typeface="Arial"/>
              <a:sym typeface="Arial"/>
            </a:endParaRPr>
          </a:p>
        </p:txBody>
      </p:sp>
      <p:sp>
        <p:nvSpPr>
          <p:cNvPr id="430" name="Google Shape;430;p30"/>
          <p:cNvSpPr txBox="1"/>
          <p:nvPr/>
        </p:nvSpPr>
        <p:spPr>
          <a:xfrm>
            <a:off x="6572300" y="1851750"/>
            <a:ext cx="2452500" cy="368400"/>
          </a:xfrm>
          <a:prstGeom prst="rect">
            <a:avLst/>
          </a:prstGeom>
          <a:noFill/>
          <a:ln>
            <a:noFill/>
          </a:ln>
        </p:spPr>
        <p:txBody>
          <a:bodyPr spcFirstLastPara="1" wrap="square" lIns="91425" tIns="91425" rIns="91425" bIns="91425" anchor="t" anchorCtr="0">
            <a:noAutofit/>
          </a:bodyPr>
          <a:lstStyle/>
          <a:p>
            <a:pPr marL="360000" marR="360000" lvl="0" indent="0" algn="l" rtl="0">
              <a:lnSpc>
                <a:spcPct val="150000"/>
              </a:lnSpc>
              <a:spcBef>
                <a:spcPts val="0"/>
              </a:spcBef>
              <a:spcAft>
                <a:spcPts val="0"/>
              </a:spcAft>
              <a:buClr>
                <a:srgbClr val="000000"/>
              </a:buClr>
              <a:buSzPts val="1000"/>
              <a:buFont typeface="Arial"/>
              <a:buNone/>
            </a:pPr>
            <a:r>
              <a:rPr lang="fr-FR" sz="1000" b="1" i="0" u="none" strike="noStrike" cap="none">
                <a:solidFill>
                  <a:srgbClr val="FFFFFF"/>
                </a:solidFill>
                <a:latin typeface="Arial"/>
                <a:ea typeface="Arial"/>
                <a:cs typeface="Arial"/>
                <a:sym typeface="Arial"/>
              </a:rPr>
              <a:t>Avec le code à 6 chiffres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21</a:t>
            </a:fld>
            <a:endParaRPr>
              <a:solidFill>
                <a:srgbClr val="FFFFFF"/>
              </a:solidFill>
            </a:endParaRPr>
          </a:p>
        </p:txBody>
      </p:sp>
      <p:sp>
        <p:nvSpPr>
          <p:cNvPr id="436" name="Google Shape;436;p31"/>
          <p:cNvSpPr txBox="1"/>
          <p:nvPr/>
        </p:nvSpPr>
        <p:spPr>
          <a:xfrm>
            <a:off x="6572300" y="1851750"/>
            <a:ext cx="2452500" cy="368400"/>
          </a:xfrm>
          <a:prstGeom prst="rect">
            <a:avLst/>
          </a:prstGeom>
          <a:noFill/>
          <a:ln>
            <a:noFill/>
          </a:ln>
        </p:spPr>
        <p:txBody>
          <a:bodyPr spcFirstLastPara="1" wrap="square" lIns="91425" tIns="91425" rIns="91425" bIns="91425" anchor="t" anchorCtr="0">
            <a:noAutofit/>
          </a:bodyPr>
          <a:lstStyle/>
          <a:p>
            <a:pPr marL="360000" marR="360000" lvl="0" indent="0" algn="l" rtl="0">
              <a:lnSpc>
                <a:spcPct val="150000"/>
              </a:lnSpc>
              <a:spcBef>
                <a:spcPts val="0"/>
              </a:spcBef>
              <a:spcAft>
                <a:spcPts val="0"/>
              </a:spcAft>
              <a:buClr>
                <a:srgbClr val="000000"/>
              </a:buClr>
              <a:buSzPts val="1000"/>
              <a:buFont typeface="Arial"/>
              <a:buNone/>
            </a:pPr>
            <a:r>
              <a:rPr lang="fr-FR" sz="1000" b="1" i="0" u="none" strike="noStrike" cap="none">
                <a:solidFill>
                  <a:srgbClr val="FFFFFF"/>
                </a:solidFill>
                <a:latin typeface="Arial"/>
                <a:ea typeface="Arial"/>
                <a:cs typeface="Arial"/>
                <a:sym typeface="Arial"/>
              </a:rPr>
              <a:t>Avec le Magic Link</a:t>
            </a:r>
            <a:endParaRPr sz="1400" b="0" i="0" u="none" strike="noStrike" cap="none">
              <a:solidFill>
                <a:srgbClr val="000000"/>
              </a:solidFill>
              <a:latin typeface="Arial"/>
              <a:ea typeface="Arial"/>
              <a:cs typeface="Arial"/>
              <a:sym typeface="Arial"/>
            </a:endParaRPr>
          </a:p>
        </p:txBody>
      </p:sp>
      <p:sp>
        <p:nvSpPr>
          <p:cNvPr id="437" name="Google Shape;437;p31"/>
          <p:cNvSpPr txBox="1"/>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5FC871"/>
                </a:solidFill>
                <a:latin typeface="Arial"/>
                <a:ea typeface="Arial"/>
                <a:cs typeface="Arial"/>
                <a:sym typeface="Arial"/>
              </a:rPr>
              <a:t>ACCÈS À L’APPLICATION MOBILE</a:t>
            </a:r>
            <a:endParaRPr sz="1400" b="0" i="0" u="none" strike="noStrike" cap="none">
              <a:solidFill>
                <a:srgbClr val="5FC87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999999"/>
                </a:solidFill>
                <a:latin typeface="Arial"/>
                <a:ea typeface="Arial"/>
                <a:cs typeface="Arial"/>
                <a:sym typeface="Arial"/>
              </a:rPr>
              <a:t>Pour vous connecter à votre compte, </a:t>
            </a:r>
            <a:r>
              <a:rPr lang="fr-FR" sz="1000" b="1" i="0" u="none" strike="noStrike" cap="none">
                <a:solidFill>
                  <a:srgbClr val="999999"/>
                </a:solidFill>
                <a:latin typeface="Arial"/>
                <a:ea typeface="Arial"/>
                <a:cs typeface="Arial"/>
                <a:sym typeface="Arial"/>
              </a:rPr>
              <a:t>trois possibilités :</a:t>
            </a:r>
            <a:endParaRPr sz="1000" b="1" i="0" u="none" strike="noStrike" cap="none">
              <a:solidFill>
                <a:srgbClr val="99999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999999"/>
              </a:solidFill>
              <a:latin typeface="Arial"/>
              <a:ea typeface="Arial"/>
              <a:cs typeface="Arial"/>
              <a:sym typeface="Arial"/>
            </a:endParaRPr>
          </a:p>
        </p:txBody>
      </p:sp>
      <p:sp>
        <p:nvSpPr>
          <p:cNvPr id="438" name="Google Shape;438;p31"/>
          <p:cNvSpPr/>
          <p:nvPr/>
        </p:nvSpPr>
        <p:spPr>
          <a:xfrm>
            <a:off x="6572300" y="1851750"/>
            <a:ext cx="368400" cy="368400"/>
          </a:xfrm>
          <a:prstGeom prst="ellipse">
            <a:avLst/>
          </a:prstGeom>
          <a:solidFill>
            <a:srgbClr val="FFB900"/>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2</a:t>
            </a:r>
            <a:endParaRPr sz="1400" b="1" i="0" u="none" strike="noStrike" cap="none">
              <a:solidFill>
                <a:srgbClr val="FFFFFF"/>
              </a:solidFill>
              <a:latin typeface="Helvetica Neue"/>
              <a:ea typeface="Helvetica Neue"/>
              <a:cs typeface="Helvetica Neue"/>
              <a:sym typeface="Helvetica Neue"/>
            </a:endParaRPr>
          </a:p>
        </p:txBody>
      </p:sp>
      <p:sp>
        <p:nvSpPr>
          <p:cNvPr id="439" name="Google Shape;439;p31"/>
          <p:cNvSpPr txBox="1"/>
          <p:nvPr/>
        </p:nvSpPr>
        <p:spPr>
          <a:xfrm>
            <a:off x="6500675" y="2370300"/>
            <a:ext cx="2324100" cy="11853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rgbClr val="FFFFFF"/>
                </a:solidFill>
                <a:latin typeface="Arial"/>
                <a:ea typeface="Arial"/>
                <a:cs typeface="Arial"/>
                <a:sym typeface="Arial"/>
              </a:rPr>
              <a:t>Saisissez votre email, et nous vous enverrons un lien qui vous connectera automatiquement à votre compte. Attention, pour cela il faut que vous ayez accès à votre messagerie professionnelle depuis votre smartphone ou tablette.</a:t>
            </a:r>
            <a:endParaRPr sz="1000" b="0" i="0" u="none" strike="noStrike" cap="none">
              <a:solidFill>
                <a:srgbClr val="FFFFFF"/>
              </a:solidFill>
              <a:latin typeface="Arial"/>
              <a:ea typeface="Arial"/>
              <a:cs typeface="Arial"/>
              <a:sym typeface="Arial"/>
            </a:endParaRPr>
          </a:p>
        </p:txBody>
      </p:sp>
      <p:pic>
        <p:nvPicPr>
          <p:cNvPr id="440" name="Google Shape;440;p31" descr="Une image contenant capture d’écran&#10;&#10;Description générée automatiquement"/>
          <p:cNvPicPr preferRelativeResize="0"/>
          <p:nvPr/>
        </p:nvPicPr>
        <p:blipFill rotWithShape="1">
          <a:blip r:embed="rId3">
            <a:alphaModFix/>
          </a:blip>
          <a:srcRect t="3661" b="8494"/>
          <a:stretch/>
        </p:blipFill>
        <p:spPr>
          <a:xfrm>
            <a:off x="1938648" y="1120996"/>
            <a:ext cx="2145255" cy="3350151"/>
          </a:xfrm>
          <a:prstGeom prst="rect">
            <a:avLst/>
          </a:prstGeom>
          <a:noFill/>
          <a:ln>
            <a:noFill/>
          </a:ln>
          <a:effectLst>
            <a:outerShdw blurRad="285750" dist="28575" dir="5460000" algn="bl" rotWithShape="0">
              <a:schemeClr val="dk2">
                <a:alpha val="9411"/>
              </a:scheme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32"/>
          <p:cNvPicPr preferRelativeResize="0"/>
          <p:nvPr/>
        </p:nvPicPr>
        <p:blipFill rotWithShape="1">
          <a:blip r:embed="rId3">
            <a:alphaModFix/>
          </a:blip>
          <a:srcRect t="4158" b="10107"/>
          <a:stretch/>
        </p:blipFill>
        <p:spPr>
          <a:xfrm>
            <a:off x="1861156" y="1149775"/>
            <a:ext cx="2145255" cy="3350150"/>
          </a:xfrm>
          <a:prstGeom prst="rect">
            <a:avLst/>
          </a:prstGeom>
          <a:noFill/>
          <a:ln>
            <a:noFill/>
          </a:ln>
          <a:effectLst>
            <a:outerShdw blurRad="285750" algn="bl" rotWithShape="0">
              <a:schemeClr val="dk2">
                <a:alpha val="32000"/>
              </a:schemeClr>
            </a:outerShdw>
          </a:effectLst>
        </p:spPr>
      </p:pic>
      <p:sp>
        <p:nvSpPr>
          <p:cNvPr id="446" name="Google Shape;446;p3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22</a:t>
            </a:fld>
            <a:endParaRPr>
              <a:solidFill>
                <a:srgbClr val="FFFFFF"/>
              </a:solidFill>
            </a:endParaRPr>
          </a:p>
        </p:txBody>
      </p:sp>
      <p:sp>
        <p:nvSpPr>
          <p:cNvPr id="447" name="Google Shape;447;p32"/>
          <p:cNvSpPr/>
          <p:nvPr/>
        </p:nvSpPr>
        <p:spPr>
          <a:xfrm>
            <a:off x="2488433" y="3555600"/>
            <a:ext cx="890700" cy="192900"/>
          </a:xfrm>
          <a:prstGeom prst="rect">
            <a:avLst/>
          </a:prstGeom>
          <a:noFill/>
          <a:ln w="9525" cap="flat" cmpd="sng">
            <a:solidFill>
              <a:srgbClr val="FFB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32"/>
          <p:cNvSpPr txBox="1"/>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5FC871"/>
                </a:solidFill>
                <a:latin typeface="Arial"/>
                <a:ea typeface="Arial"/>
                <a:cs typeface="Arial"/>
                <a:sym typeface="Arial"/>
              </a:rPr>
              <a:t>ACCÈS À L’APPLICATION MOBILE</a:t>
            </a:r>
            <a:endParaRPr sz="1400" b="0" i="0" u="none" strike="noStrike" cap="none">
              <a:solidFill>
                <a:srgbClr val="5FC87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999999"/>
                </a:solidFill>
                <a:latin typeface="Arial"/>
                <a:ea typeface="Arial"/>
                <a:cs typeface="Arial"/>
                <a:sym typeface="Arial"/>
              </a:rPr>
              <a:t>Pour vous connecter à votre compte, </a:t>
            </a:r>
            <a:r>
              <a:rPr lang="fr-FR" sz="1000" b="1" i="0" u="none" strike="noStrike" cap="none">
                <a:solidFill>
                  <a:srgbClr val="999999"/>
                </a:solidFill>
                <a:latin typeface="Arial"/>
                <a:ea typeface="Arial"/>
                <a:cs typeface="Arial"/>
                <a:sym typeface="Arial"/>
              </a:rPr>
              <a:t>trois possibilités :</a:t>
            </a:r>
            <a:endParaRPr sz="1000" b="1" i="0" u="none" strike="noStrike" cap="none">
              <a:solidFill>
                <a:srgbClr val="99999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999999"/>
              </a:solidFill>
              <a:latin typeface="Arial"/>
              <a:ea typeface="Arial"/>
              <a:cs typeface="Arial"/>
              <a:sym typeface="Arial"/>
            </a:endParaRPr>
          </a:p>
        </p:txBody>
      </p:sp>
      <p:sp>
        <p:nvSpPr>
          <p:cNvPr id="449" name="Google Shape;449;p32"/>
          <p:cNvSpPr txBox="1"/>
          <p:nvPr/>
        </p:nvSpPr>
        <p:spPr>
          <a:xfrm>
            <a:off x="6572300" y="1851750"/>
            <a:ext cx="2452500" cy="368400"/>
          </a:xfrm>
          <a:prstGeom prst="rect">
            <a:avLst/>
          </a:prstGeom>
          <a:noFill/>
          <a:ln>
            <a:noFill/>
          </a:ln>
        </p:spPr>
        <p:txBody>
          <a:bodyPr spcFirstLastPara="1" wrap="square" lIns="91425" tIns="91425" rIns="91425" bIns="91425" anchor="t" anchorCtr="0">
            <a:noAutofit/>
          </a:bodyPr>
          <a:lstStyle/>
          <a:p>
            <a:pPr marL="360000" marR="360000" lvl="0" indent="0" algn="l" rtl="0">
              <a:lnSpc>
                <a:spcPct val="150000"/>
              </a:lnSpc>
              <a:spcBef>
                <a:spcPts val="0"/>
              </a:spcBef>
              <a:spcAft>
                <a:spcPts val="0"/>
              </a:spcAft>
              <a:buClr>
                <a:srgbClr val="000000"/>
              </a:buClr>
              <a:buSzPts val="1000"/>
              <a:buFont typeface="Arial"/>
              <a:buNone/>
            </a:pPr>
            <a:r>
              <a:rPr lang="fr-FR" sz="1000" b="1" i="0" u="none" strike="noStrike" cap="none">
                <a:solidFill>
                  <a:srgbClr val="FFFFFF"/>
                </a:solidFill>
                <a:latin typeface="Arial"/>
                <a:ea typeface="Arial"/>
                <a:cs typeface="Arial"/>
                <a:sym typeface="Arial"/>
              </a:rPr>
              <a:t>Avec votre mot de passe</a:t>
            </a:r>
            <a:endParaRPr sz="1400" b="0" i="0" u="none" strike="noStrike" cap="none">
              <a:solidFill>
                <a:srgbClr val="000000"/>
              </a:solidFill>
              <a:latin typeface="Arial"/>
              <a:ea typeface="Arial"/>
              <a:cs typeface="Arial"/>
              <a:sym typeface="Arial"/>
            </a:endParaRPr>
          </a:p>
        </p:txBody>
      </p:sp>
      <p:sp>
        <p:nvSpPr>
          <p:cNvPr id="450" name="Google Shape;450;p32"/>
          <p:cNvSpPr/>
          <p:nvPr/>
        </p:nvSpPr>
        <p:spPr>
          <a:xfrm>
            <a:off x="6572300" y="1851750"/>
            <a:ext cx="368400" cy="368400"/>
          </a:xfrm>
          <a:prstGeom prst="ellipse">
            <a:avLst/>
          </a:prstGeom>
          <a:solidFill>
            <a:srgbClr val="FFB900"/>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3</a:t>
            </a:r>
            <a:endParaRPr sz="1400" b="1" i="0" u="none" strike="noStrike" cap="none">
              <a:solidFill>
                <a:srgbClr val="FFFFFF"/>
              </a:solidFill>
              <a:latin typeface="Helvetica Neue"/>
              <a:ea typeface="Helvetica Neue"/>
              <a:cs typeface="Helvetica Neue"/>
              <a:sym typeface="Helvetica Neue"/>
            </a:endParaRPr>
          </a:p>
        </p:txBody>
      </p:sp>
      <p:sp>
        <p:nvSpPr>
          <p:cNvPr id="451" name="Google Shape;451;p32"/>
          <p:cNvSpPr txBox="1"/>
          <p:nvPr/>
        </p:nvSpPr>
        <p:spPr>
          <a:xfrm>
            <a:off x="6500675" y="2370300"/>
            <a:ext cx="2324100" cy="11853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rgbClr val="FFFFFF"/>
                </a:solidFill>
                <a:latin typeface="Arial"/>
                <a:ea typeface="Arial"/>
                <a:cs typeface="Arial"/>
                <a:sym typeface="Arial"/>
              </a:rPr>
              <a:t>Saisissez votre email, puis le mot de passe que vous utilisez pour vous connecter à votre compte Lucca.</a:t>
            </a:r>
            <a:endParaRPr sz="1000" b="0" i="0" u="none" strike="noStrike" cap="none">
              <a:solidFill>
                <a:srgbClr val="FFFFF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33"/>
          <p:cNvPicPr preferRelativeResize="0"/>
          <p:nvPr/>
        </p:nvPicPr>
        <p:blipFill rotWithShape="1">
          <a:blip r:embed="rId3">
            <a:alphaModFix/>
          </a:blip>
          <a:srcRect t="4406"/>
          <a:stretch/>
        </p:blipFill>
        <p:spPr>
          <a:xfrm>
            <a:off x="1826223" y="785101"/>
            <a:ext cx="2367052" cy="4024725"/>
          </a:xfrm>
          <a:prstGeom prst="rect">
            <a:avLst/>
          </a:prstGeom>
          <a:noFill/>
          <a:ln>
            <a:noFill/>
          </a:ln>
          <a:effectLst>
            <a:outerShdw blurRad="285750" algn="bl" rotWithShape="0">
              <a:schemeClr val="dk2">
                <a:alpha val="32000"/>
              </a:schemeClr>
            </a:outerShdw>
          </a:effectLst>
        </p:spPr>
      </p:pic>
      <p:sp>
        <p:nvSpPr>
          <p:cNvPr id="457" name="Google Shape;457;p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23</a:t>
            </a:fld>
            <a:endParaRPr>
              <a:solidFill>
                <a:srgbClr val="FFFFFF"/>
              </a:solidFill>
            </a:endParaRPr>
          </a:p>
        </p:txBody>
      </p:sp>
      <p:sp>
        <p:nvSpPr>
          <p:cNvPr id="458" name="Google Shape;458;p33"/>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lt1"/>
              </a:buClr>
              <a:buSzPts val="1400"/>
              <a:buFont typeface="Arial"/>
              <a:buNone/>
            </a:pPr>
            <a:r>
              <a:rPr lang="fr-FR" sz="1400">
                <a:solidFill>
                  <a:srgbClr val="5FC871"/>
                </a:solidFill>
              </a:rPr>
              <a:t>SAISIR UNE DÉPENSE</a:t>
            </a:r>
            <a:endParaRPr sz="1400">
              <a:solidFill>
                <a:srgbClr val="5FC871"/>
              </a:solidFill>
            </a:endParaRPr>
          </a:p>
        </p:txBody>
      </p:sp>
      <p:grpSp>
        <p:nvGrpSpPr>
          <p:cNvPr id="459" name="Google Shape;459;p33"/>
          <p:cNvGrpSpPr/>
          <p:nvPr/>
        </p:nvGrpSpPr>
        <p:grpSpPr>
          <a:xfrm>
            <a:off x="6468183" y="1877189"/>
            <a:ext cx="396000" cy="396000"/>
            <a:chOff x="3206306" y="3934275"/>
            <a:chExt cx="396000" cy="396000"/>
          </a:xfrm>
        </p:grpSpPr>
        <p:sp>
          <p:nvSpPr>
            <p:cNvPr id="460" name="Google Shape;460;p33"/>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33"/>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sp>
        <p:nvSpPr>
          <p:cNvPr id="462" name="Google Shape;462;p33"/>
          <p:cNvSpPr txBox="1"/>
          <p:nvPr/>
        </p:nvSpPr>
        <p:spPr>
          <a:xfrm>
            <a:off x="6038600" y="378341"/>
            <a:ext cx="3060000" cy="573900"/>
          </a:xfrm>
          <a:prstGeom prst="rect">
            <a:avLst/>
          </a:prstGeom>
          <a:noFill/>
          <a:ln>
            <a:noFill/>
          </a:ln>
        </p:spPr>
        <p:txBody>
          <a:bodyPr spcFirstLastPara="1" wrap="square" lIns="91425" tIns="108000" rIns="91425" bIns="91425" anchor="t" anchorCtr="0">
            <a:noAutofit/>
          </a:bodyPr>
          <a:lstStyle/>
          <a:p>
            <a:pPr marL="179999" marR="179999" lvl="0" indent="0" algn="ctr" rtl="0">
              <a:lnSpc>
                <a:spcPct val="150000"/>
              </a:lnSpc>
              <a:spcBef>
                <a:spcPts val="0"/>
              </a:spcBef>
              <a:spcAft>
                <a:spcPts val="0"/>
              </a:spcAft>
              <a:buClr>
                <a:srgbClr val="000000"/>
              </a:buClr>
              <a:buSzPts val="1000"/>
              <a:buFont typeface="Arial"/>
              <a:buNone/>
            </a:pPr>
            <a:endParaRPr sz="1000" b="0" i="0" u="none" strike="noStrike" cap="none">
              <a:solidFill>
                <a:schemeClr val="lt1"/>
              </a:solidFill>
              <a:latin typeface="Helvetica Neue Light"/>
              <a:ea typeface="Helvetica Neue Light"/>
              <a:cs typeface="Helvetica Neue Light"/>
              <a:sym typeface="Helvetica Neue Light"/>
            </a:endParaRPr>
          </a:p>
        </p:txBody>
      </p:sp>
      <p:sp>
        <p:nvSpPr>
          <p:cNvPr id="463" name="Google Shape;463;p33"/>
          <p:cNvSpPr txBox="1"/>
          <p:nvPr/>
        </p:nvSpPr>
        <p:spPr>
          <a:xfrm>
            <a:off x="6468177" y="2273189"/>
            <a:ext cx="2467500" cy="10053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Pour créer une dépense, utilise</a:t>
            </a:r>
            <a:r>
              <a:rPr lang="fr-FR" sz="1000">
                <a:solidFill>
                  <a:schemeClr val="lt1"/>
                </a:solidFill>
              </a:rPr>
              <a:t>z</a:t>
            </a:r>
            <a:r>
              <a:rPr lang="fr-FR" sz="1000" b="0" i="0" u="none" strike="noStrike" cap="none">
                <a:solidFill>
                  <a:schemeClr val="lt1"/>
                </a:solidFill>
                <a:latin typeface="Arial"/>
                <a:ea typeface="Arial"/>
                <a:cs typeface="Arial"/>
                <a:sym typeface="Arial"/>
              </a:rPr>
              <a:t> le bouton </a:t>
            </a:r>
            <a:r>
              <a:rPr lang="fr-FR" sz="1000" b="1" i="0" u="none" strike="noStrike" cap="none">
                <a:solidFill>
                  <a:schemeClr val="lt1"/>
                </a:solidFill>
                <a:latin typeface="Arial"/>
                <a:ea typeface="Arial"/>
                <a:cs typeface="Arial"/>
                <a:sym typeface="Arial"/>
              </a:rPr>
              <a:t>+</a:t>
            </a:r>
            <a:r>
              <a:rPr lang="fr-FR" sz="1000" b="0" i="0" u="none" strike="noStrike" cap="none">
                <a:solidFill>
                  <a:schemeClr val="lt1"/>
                </a:solidFill>
                <a:latin typeface="Arial"/>
                <a:ea typeface="Arial"/>
                <a:cs typeface="Arial"/>
                <a:sym typeface="Arial"/>
              </a:rPr>
              <a:t>. </a:t>
            </a:r>
            <a:endParaRPr sz="1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Il vous donnera la possibilité de créer une nouvelle de dépense, de saisir un frais kilométrique</a:t>
            </a:r>
            <a:r>
              <a:rPr lang="fr-FR" sz="1000">
                <a:solidFill>
                  <a:schemeClr val="lt1"/>
                </a:solidFill>
              </a:rPr>
              <a:t> ou de préparer votre note de frais.</a:t>
            </a:r>
            <a:endParaRPr sz="1000" b="0" i="0" u="none" strike="noStrike" cap="none">
              <a:solidFill>
                <a:schemeClr val="lt1"/>
              </a:solidFill>
              <a:latin typeface="Arial"/>
              <a:ea typeface="Arial"/>
              <a:cs typeface="Arial"/>
              <a:sym typeface="Arial"/>
            </a:endParaRPr>
          </a:p>
        </p:txBody>
      </p:sp>
      <p:pic>
        <p:nvPicPr>
          <p:cNvPr id="464" name="Google Shape;464;p33"/>
          <p:cNvPicPr preferRelativeResize="0"/>
          <p:nvPr/>
        </p:nvPicPr>
        <p:blipFill rotWithShape="1">
          <a:blip r:embed="rId4">
            <a:alphaModFix/>
          </a:blip>
          <a:srcRect l="76724" t="85702" r="4647" b="3016"/>
          <a:stretch/>
        </p:blipFill>
        <p:spPr>
          <a:xfrm>
            <a:off x="4226591" y="4509550"/>
            <a:ext cx="329357" cy="354528"/>
          </a:xfrm>
          <a:prstGeom prst="rect">
            <a:avLst/>
          </a:prstGeom>
          <a:noFill/>
          <a:ln>
            <a:noFill/>
          </a:ln>
          <a:effectLst>
            <a:outerShdw blurRad="357188" dist="9525" dir="5400000" algn="bl" rotWithShape="0">
              <a:srgbClr val="073763">
                <a:alpha val="14117"/>
              </a:srgbClr>
            </a:outerShdw>
          </a:effectLst>
        </p:spPr>
      </p:pic>
      <p:grpSp>
        <p:nvGrpSpPr>
          <p:cNvPr id="465" name="Google Shape;465;p33"/>
          <p:cNvGrpSpPr/>
          <p:nvPr/>
        </p:nvGrpSpPr>
        <p:grpSpPr>
          <a:xfrm>
            <a:off x="4193278" y="4037350"/>
            <a:ext cx="396000" cy="396000"/>
            <a:chOff x="3206306" y="3934275"/>
            <a:chExt cx="396000" cy="396000"/>
          </a:xfrm>
        </p:grpSpPr>
        <p:sp>
          <p:nvSpPr>
            <p:cNvPr id="466" name="Google Shape;466;p33"/>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33"/>
            <p:cNvSpPr txBox="1"/>
            <p:nvPr/>
          </p:nvSpPr>
          <p:spPr>
            <a:xfrm>
              <a:off x="3241550" y="3937850"/>
              <a:ext cx="325500" cy="260400"/>
            </a:xfrm>
            <a:prstGeom prst="rect">
              <a:avLst/>
            </a:prstGeom>
            <a:noFill/>
            <a:ln>
              <a:noFill/>
            </a:ln>
            <a:effectLst>
              <a:outerShdw blurRad="28575" dist="9525" dir="5400000" algn="bl" rotWithShape="0">
                <a:srgbClr val="073763">
                  <a:alpha val="14117"/>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1</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34"/>
          <p:cNvPicPr preferRelativeResize="0"/>
          <p:nvPr/>
        </p:nvPicPr>
        <p:blipFill rotWithShape="1">
          <a:blip r:embed="rId3">
            <a:alphaModFix/>
          </a:blip>
          <a:srcRect t="4952"/>
          <a:stretch/>
        </p:blipFill>
        <p:spPr>
          <a:xfrm>
            <a:off x="3221175" y="893238"/>
            <a:ext cx="2391624" cy="4043414"/>
          </a:xfrm>
          <a:prstGeom prst="rect">
            <a:avLst/>
          </a:prstGeom>
          <a:noFill/>
          <a:ln>
            <a:noFill/>
          </a:ln>
          <a:effectLst>
            <a:outerShdw blurRad="285750" algn="bl" rotWithShape="0">
              <a:schemeClr val="dk2">
                <a:alpha val="32000"/>
              </a:schemeClr>
            </a:outerShdw>
          </a:effectLst>
        </p:spPr>
      </p:pic>
      <p:sp>
        <p:nvSpPr>
          <p:cNvPr id="473" name="Google Shape;473;p3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24</a:t>
            </a:fld>
            <a:endParaRPr>
              <a:solidFill>
                <a:srgbClr val="FFFFFF"/>
              </a:solidFill>
            </a:endParaRPr>
          </a:p>
        </p:txBody>
      </p:sp>
      <p:sp>
        <p:nvSpPr>
          <p:cNvPr id="474" name="Google Shape;474;p34"/>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LECTURE AUTOMATIQUE DES JUSTIFICATIFS (OCR)</a:t>
            </a:r>
            <a:endParaRPr sz="1400">
              <a:solidFill>
                <a:srgbClr val="5FC871"/>
              </a:solidFill>
            </a:endParaRPr>
          </a:p>
        </p:txBody>
      </p:sp>
      <p:grpSp>
        <p:nvGrpSpPr>
          <p:cNvPr id="475" name="Google Shape;475;p34"/>
          <p:cNvGrpSpPr/>
          <p:nvPr/>
        </p:nvGrpSpPr>
        <p:grpSpPr>
          <a:xfrm>
            <a:off x="6474810" y="893254"/>
            <a:ext cx="396000" cy="396000"/>
            <a:chOff x="3206306" y="3934275"/>
            <a:chExt cx="396000" cy="396000"/>
          </a:xfrm>
        </p:grpSpPr>
        <p:sp>
          <p:nvSpPr>
            <p:cNvPr id="476" name="Google Shape;476;p3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4"/>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sp>
        <p:nvSpPr>
          <p:cNvPr id="478" name="Google Shape;478;p34"/>
          <p:cNvSpPr txBox="1"/>
          <p:nvPr/>
        </p:nvSpPr>
        <p:spPr>
          <a:xfrm>
            <a:off x="6212125" y="174938"/>
            <a:ext cx="3060000" cy="777300"/>
          </a:xfrm>
          <a:prstGeom prst="rect">
            <a:avLst/>
          </a:prstGeom>
          <a:noFill/>
          <a:ln>
            <a:noFill/>
          </a:ln>
        </p:spPr>
        <p:txBody>
          <a:bodyPr spcFirstLastPara="1" wrap="square" lIns="91425" tIns="108000" rIns="91425" bIns="91425" anchor="t" anchorCtr="0">
            <a:noAutofit/>
          </a:bodyPr>
          <a:lstStyle/>
          <a:p>
            <a:pPr marL="179999" marR="179999" lvl="0" indent="0" algn="ctr" rtl="0">
              <a:lnSpc>
                <a:spcPct val="150000"/>
              </a:lnSpc>
              <a:spcBef>
                <a:spcPts val="0"/>
              </a:spcBef>
              <a:spcAft>
                <a:spcPts val="0"/>
              </a:spcAft>
              <a:buClr>
                <a:srgbClr val="000000"/>
              </a:buClr>
              <a:buSzPts val="1000"/>
              <a:buFont typeface="Arial"/>
              <a:buNone/>
            </a:pPr>
            <a:endParaRPr sz="1000" b="0" i="0" u="none" strike="noStrike" cap="none">
              <a:solidFill>
                <a:schemeClr val="lt1"/>
              </a:solidFill>
              <a:latin typeface="Helvetica Neue Light"/>
              <a:ea typeface="Helvetica Neue Light"/>
              <a:cs typeface="Helvetica Neue Light"/>
              <a:sym typeface="Helvetica Neue Light"/>
            </a:endParaRPr>
          </a:p>
        </p:txBody>
      </p:sp>
      <p:sp>
        <p:nvSpPr>
          <p:cNvPr id="479" name="Google Shape;479;p34"/>
          <p:cNvSpPr txBox="1"/>
          <p:nvPr/>
        </p:nvSpPr>
        <p:spPr>
          <a:xfrm>
            <a:off x="6474800" y="1289285"/>
            <a:ext cx="2539800" cy="13092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Si la lecture automatique des justificatifs est activée, il vous suffit de </a:t>
            </a:r>
            <a:r>
              <a:rPr lang="fr-FR" sz="1000">
                <a:solidFill>
                  <a:schemeClr val="lt1"/>
                </a:solidFill>
              </a:rPr>
              <a:t>sélectionner “Scanner mon justificatif” </a:t>
            </a:r>
            <a:r>
              <a:rPr lang="fr-FR" sz="1000" b="0" i="0" u="none" strike="noStrike" cap="none">
                <a:solidFill>
                  <a:schemeClr val="lt1"/>
                </a:solidFill>
                <a:latin typeface="Arial"/>
                <a:ea typeface="Arial"/>
                <a:cs typeface="Arial"/>
                <a:sym typeface="Arial"/>
              </a:rPr>
              <a:t>pour lancer la création automatique de la dépense associée. « Traitement du justificatif » apparaît tant que l’OCR n’a pas terminé de fonctionner.</a:t>
            </a:r>
            <a:endParaRPr sz="1000" b="0" i="0" u="none" strike="noStrike" cap="none">
              <a:solidFill>
                <a:schemeClr val="lt1"/>
              </a:solidFill>
              <a:latin typeface="Arial"/>
              <a:ea typeface="Arial"/>
              <a:cs typeface="Arial"/>
              <a:sym typeface="Arial"/>
            </a:endParaRPr>
          </a:p>
        </p:txBody>
      </p:sp>
      <p:sp>
        <p:nvSpPr>
          <p:cNvPr id="480" name="Google Shape;480;p34"/>
          <p:cNvSpPr txBox="1"/>
          <p:nvPr/>
        </p:nvSpPr>
        <p:spPr>
          <a:xfrm>
            <a:off x="6472225" y="3199100"/>
            <a:ext cx="2671800" cy="13092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La mention </a:t>
            </a:r>
            <a:r>
              <a:rPr lang="fr-FR" sz="1000">
                <a:solidFill>
                  <a:schemeClr val="lt1"/>
                </a:solidFill>
              </a:rPr>
              <a:t>“à traiter”</a:t>
            </a:r>
            <a:r>
              <a:rPr lang="fr-FR" sz="1000" b="0" i="0" u="none" strike="noStrike" cap="none">
                <a:solidFill>
                  <a:schemeClr val="lt1"/>
                </a:solidFill>
                <a:latin typeface="Arial"/>
                <a:ea typeface="Arial"/>
                <a:cs typeface="Arial"/>
                <a:sym typeface="Arial"/>
              </a:rPr>
              <a:t> concerne les dépenses incomplètes : Soit car elles n’ont pas pu être créées par l’OCR soit parce qu’une information obligatoire (ex: analytique) demande la saisie du collaborateur. </a:t>
            </a:r>
            <a:r>
              <a:rPr lang="fr-FR" sz="1000">
                <a:solidFill>
                  <a:schemeClr val="lt1"/>
                </a:solidFill>
              </a:rPr>
              <a:t>Il vous suffit de cliquer dessus pour la compléter.</a:t>
            </a:r>
            <a:endParaRPr sz="1000" b="0" i="0" u="none" strike="noStrike" cap="none">
              <a:solidFill>
                <a:schemeClr val="lt1"/>
              </a:solidFill>
              <a:latin typeface="Arial"/>
              <a:ea typeface="Arial"/>
              <a:cs typeface="Arial"/>
              <a:sym typeface="Arial"/>
            </a:endParaRPr>
          </a:p>
        </p:txBody>
      </p:sp>
      <p:grpSp>
        <p:nvGrpSpPr>
          <p:cNvPr id="481" name="Google Shape;481;p34"/>
          <p:cNvGrpSpPr/>
          <p:nvPr/>
        </p:nvGrpSpPr>
        <p:grpSpPr>
          <a:xfrm>
            <a:off x="2225845" y="1025291"/>
            <a:ext cx="396000" cy="396000"/>
            <a:chOff x="3206306" y="3934275"/>
            <a:chExt cx="396000" cy="396000"/>
          </a:xfrm>
        </p:grpSpPr>
        <p:sp>
          <p:nvSpPr>
            <p:cNvPr id="482" name="Google Shape;482;p3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34"/>
            <p:cNvSpPr txBox="1"/>
            <p:nvPr/>
          </p:nvSpPr>
          <p:spPr>
            <a:xfrm>
              <a:off x="3241550" y="3937850"/>
              <a:ext cx="325500" cy="260400"/>
            </a:xfrm>
            <a:prstGeom prst="rect">
              <a:avLst/>
            </a:prstGeom>
            <a:noFill/>
            <a:ln>
              <a:noFill/>
            </a:ln>
            <a:effectLst>
              <a:outerShdw blurRad="28575" dist="9525" dir="5400000" algn="bl" rotWithShape="0">
                <a:srgbClr val="073763">
                  <a:alpha val="14117"/>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1</a:t>
              </a:r>
              <a:endParaRPr sz="1400" b="0" i="0" u="none" strike="noStrike" cap="none">
                <a:solidFill>
                  <a:srgbClr val="000000"/>
                </a:solidFill>
                <a:latin typeface="Arial"/>
                <a:ea typeface="Arial"/>
                <a:cs typeface="Arial"/>
                <a:sym typeface="Arial"/>
              </a:endParaRPr>
            </a:p>
          </p:txBody>
        </p:sp>
      </p:grpSp>
      <p:grpSp>
        <p:nvGrpSpPr>
          <p:cNvPr id="484" name="Google Shape;484;p34"/>
          <p:cNvGrpSpPr/>
          <p:nvPr/>
        </p:nvGrpSpPr>
        <p:grpSpPr>
          <a:xfrm>
            <a:off x="6468183" y="2803089"/>
            <a:ext cx="396000" cy="396000"/>
            <a:chOff x="3206306" y="3934275"/>
            <a:chExt cx="396000" cy="396000"/>
          </a:xfrm>
        </p:grpSpPr>
        <p:sp>
          <p:nvSpPr>
            <p:cNvPr id="485" name="Google Shape;485;p3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34"/>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pic>
        <p:nvPicPr>
          <p:cNvPr id="487" name="Google Shape;487;p34"/>
          <p:cNvPicPr preferRelativeResize="0"/>
          <p:nvPr/>
        </p:nvPicPr>
        <p:blipFill rotWithShape="1">
          <a:blip r:embed="rId4">
            <a:alphaModFix/>
          </a:blip>
          <a:srcRect t="4406"/>
          <a:stretch/>
        </p:blipFill>
        <p:spPr>
          <a:xfrm>
            <a:off x="550575" y="902575"/>
            <a:ext cx="2391624" cy="4066536"/>
          </a:xfrm>
          <a:prstGeom prst="rect">
            <a:avLst/>
          </a:prstGeom>
          <a:noFill/>
          <a:ln>
            <a:noFill/>
          </a:ln>
          <a:effectLst>
            <a:outerShdw blurRad="285750" algn="bl" rotWithShape="0">
              <a:schemeClr val="dk2">
                <a:alpha val="32000"/>
              </a:schemeClr>
            </a:outerShdw>
          </a:effectLst>
        </p:spPr>
      </p:pic>
      <p:grpSp>
        <p:nvGrpSpPr>
          <p:cNvPr id="488" name="Google Shape;488;p34"/>
          <p:cNvGrpSpPr/>
          <p:nvPr/>
        </p:nvGrpSpPr>
        <p:grpSpPr>
          <a:xfrm>
            <a:off x="2382175" y="4055273"/>
            <a:ext cx="396000" cy="396000"/>
            <a:chOff x="3206306" y="3934275"/>
            <a:chExt cx="396000" cy="396000"/>
          </a:xfrm>
        </p:grpSpPr>
        <p:sp>
          <p:nvSpPr>
            <p:cNvPr id="489" name="Google Shape;489;p3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2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34"/>
            <p:cNvSpPr txBox="1"/>
            <p:nvPr/>
          </p:nvSpPr>
          <p:spPr>
            <a:xfrm>
              <a:off x="3241550" y="3937850"/>
              <a:ext cx="325500" cy="260400"/>
            </a:xfrm>
            <a:prstGeom prst="rect">
              <a:avLst/>
            </a:prstGeom>
            <a:noFill/>
            <a:ln>
              <a:noFill/>
            </a:ln>
            <a:effectLst>
              <a:outerShdw blurRad="28575" dist="9525" dir="5400000" algn="bl" rotWithShape="0">
                <a:srgbClr val="073763">
                  <a:alpha val="1412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latin typeface="Helvetica Neue"/>
                  <a:ea typeface="Helvetica Neue"/>
                  <a:cs typeface="Helvetica Neue"/>
                  <a:sym typeface="Helvetica Neue"/>
                </a:rPr>
                <a:t>1</a:t>
              </a:r>
              <a:endParaRPr sz="1400" b="0" i="0" u="none" strike="noStrike" cap="none">
                <a:solidFill>
                  <a:srgbClr val="000000"/>
                </a:solidFill>
                <a:latin typeface="Arial"/>
                <a:ea typeface="Arial"/>
                <a:cs typeface="Arial"/>
                <a:sym typeface="Arial"/>
              </a:endParaRPr>
            </a:p>
          </p:txBody>
        </p:sp>
      </p:grpSp>
      <p:grpSp>
        <p:nvGrpSpPr>
          <p:cNvPr id="491" name="Google Shape;491;p34"/>
          <p:cNvGrpSpPr/>
          <p:nvPr/>
        </p:nvGrpSpPr>
        <p:grpSpPr>
          <a:xfrm>
            <a:off x="5093475" y="1545923"/>
            <a:ext cx="396000" cy="396000"/>
            <a:chOff x="3206306" y="3934275"/>
            <a:chExt cx="396000" cy="396000"/>
          </a:xfrm>
        </p:grpSpPr>
        <p:sp>
          <p:nvSpPr>
            <p:cNvPr id="492" name="Google Shape;492;p3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2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4"/>
            <p:cNvSpPr txBox="1"/>
            <p:nvPr/>
          </p:nvSpPr>
          <p:spPr>
            <a:xfrm>
              <a:off x="3241550" y="3937850"/>
              <a:ext cx="325500" cy="260400"/>
            </a:xfrm>
            <a:prstGeom prst="rect">
              <a:avLst/>
            </a:prstGeom>
            <a:noFill/>
            <a:ln>
              <a:noFill/>
            </a:ln>
            <a:effectLst>
              <a:outerShdw blurRad="28575" dist="9525" dir="5400000" algn="bl" rotWithShape="0">
                <a:srgbClr val="073763">
                  <a:alpha val="1412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Google Shape;498;p35"/>
          <p:cNvPicPr preferRelativeResize="0"/>
          <p:nvPr/>
        </p:nvPicPr>
        <p:blipFill rotWithShape="1">
          <a:blip r:embed="rId3">
            <a:alphaModFix/>
          </a:blip>
          <a:srcRect t="4952"/>
          <a:stretch/>
        </p:blipFill>
        <p:spPr>
          <a:xfrm>
            <a:off x="653850" y="952238"/>
            <a:ext cx="2391624" cy="4043414"/>
          </a:xfrm>
          <a:prstGeom prst="rect">
            <a:avLst/>
          </a:prstGeom>
          <a:noFill/>
          <a:ln>
            <a:noFill/>
          </a:ln>
          <a:effectLst>
            <a:outerShdw blurRad="285750" algn="bl" rotWithShape="0">
              <a:schemeClr val="dk2">
                <a:alpha val="32000"/>
              </a:schemeClr>
            </a:outerShdw>
          </a:effectLst>
        </p:spPr>
      </p:pic>
      <p:sp>
        <p:nvSpPr>
          <p:cNvPr id="499" name="Google Shape;499;p3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25</a:t>
            </a:fld>
            <a:endParaRPr>
              <a:solidFill>
                <a:srgbClr val="FFFFFF"/>
              </a:solidFill>
            </a:endParaRPr>
          </a:p>
        </p:txBody>
      </p:sp>
      <p:sp>
        <p:nvSpPr>
          <p:cNvPr id="500" name="Google Shape;500;p35"/>
          <p:cNvSpPr/>
          <p:nvPr/>
        </p:nvSpPr>
        <p:spPr>
          <a:xfrm>
            <a:off x="-4885684" y="-1258546"/>
            <a:ext cx="2664300" cy="487800"/>
          </a:xfrm>
          <a:prstGeom prst="wedgeRectCallout">
            <a:avLst>
              <a:gd name="adj1" fmla="val 58300"/>
              <a:gd name="adj2" fmla="val 10151"/>
            </a:avLst>
          </a:prstGeom>
          <a:solidFill>
            <a:srgbClr val="595959"/>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0" i="0" u="none" strike="noStrike" cap="none">
                <a:solidFill>
                  <a:schemeClr val="lt1"/>
                </a:solidFill>
                <a:latin typeface="Arial"/>
                <a:ea typeface="Arial"/>
                <a:cs typeface="Arial"/>
                <a:sym typeface="Arial"/>
              </a:rPr>
              <a:t>Ce symbole indique une dépense non synchronisée</a:t>
            </a:r>
            <a:endParaRPr sz="1200" b="0" i="0" u="none" strike="noStrike" cap="none">
              <a:solidFill>
                <a:schemeClr val="lt1"/>
              </a:solidFill>
              <a:latin typeface="Arial"/>
              <a:ea typeface="Arial"/>
              <a:cs typeface="Arial"/>
              <a:sym typeface="Arial"/>
            </a:endParaRPr>
          </a:p>
        </p:txBody>
      </p:sp>
      <p:sp>
        <p:nvSpPr>
          <p:cNvPr id="501" name="Google Shape;501;p35"/>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lt1"/>
              </a:buClr>
              <a:buSzPts val="1400"/>
              <a:buFont typeface="Arial"/>
              <a:buNone/>
            </a:pPr>
            <a:r>
              <a:rPr lang="fr-FR" sz="1400">
                <a:solidFill>
                  <a:srgbClr val="5FC871"/>
                </a:solidFill>
              </a:rPr>
              <a:t>DÉCLARER UNE NOTE DE FRAIS</a:t>
            </a:r>
            <a:endParaRPr sz="1400">
              <a:solidFill>
                <a:srgbClr val="5FC871"/>
              </a:solidFill>
            </a:endParaRPr>
          </a:p>
        </p:txBody>
      </p:sp>
      <p:grpSp>
        <p:nvGrpSpPr>
          <p:cNvPr id="502" name="Google Shape;502;p35"/>
          <p:cNvGrpSpPr/>
          <p:nvPr/>
        </p:nvGrpSpPr>
        <p:grpSpPr>
          <a:xfrm>
            <a:off x="6483681" y="697125"/>
            <a:ext cx="396000" cy="396000"/>
            <a:chOff x="3206306" y="3934275"/>
            <a:chExt cx="396000" cy="396000"/>
          </a:xfrm>
        </p:grpSpPr>
        <p:sp>
          <p:nvSpPr>
            <p:cNvPr id="503" name="Google Shape;503;p3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5"/>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sp>
        <p:nvSpPr>
          <p:cNvPr id="505" name="Google Shape;505;p35"/>
          <p:cNvSpPr txBox="1"/>
          <p:nvPr/>
        </p:nvSpPr>
        <p:spPr>
          <a:xfrm>
            <a:off x="6132725" y="254800"/>
            <a:ext cx="3060000" cy="777300"/>
          </a:xfrm>
          <a:prstGeom prst="rect">
            <a:avLst/>
          </a:prstGeom>
          <a:noFill/>
          <a:ln>
            <a:noFill/>
          </a:ln>
        </p:spPr>
        <p:txBody>
          <a:bodyPr spcFirstLastPara="1" wrap="square" lIns="91425" tIns="108000" rIns="91425" bIns="91425" anchor="t" anchorCtr="0">
            <a:noAutofit/>
          </a:bodyPr>
          <a:lstStyle/>
          <a:p>
            <a:pPr marL="179998" marR="179998" lvl="0" indent="0" algn="ctr" rtl="0">
              <a:lnSpc>
                <a:spcPct val="150000"/>
              </a:lnSpc>
              <a:spcBef>
                <a:spcPts val="0"/>
              </a:spcBef>
              <a:spcAft>
                <a:spcPts val="0"/>
              </a:spcAft>
              <a:buClr>
                <a:srgbClr val="000000"/>
              </a:buClr>
              <a:buSzPts val="1000"/>
              <a:buFont typeface="Arial"/>
              <a:buNone/>
            </a:pPr>
            <a:endParaRPr sz="1000" b="0" i="0" u="none" strike="noStrike" cap="none">
              <a:solidFill>
                <a:schemeClr val="lt1"/>
              </a:solidFill>
              <a:latin typeface="Helvetica Neue Light"/>
              <a:ea typeface="Helvetica Neue Light"/>
              <a:cs typeface="Helvetica Neue Light"/>
              <a:sym typeface="Helvetica Neue Light"/>
            </a:endParaRPr>
          </a:p>
        </p:txBody>
      </p:sp>
      <p:grpSp>
        <p:nvGrpSpPr>
          <p:cNvPr id="506" name="Google Shape;506;p35"/>
          <p:cNvGrpSpPr/>
          <p:nvPr/>
        </p:nvGrpSpPr>
        <p:grpSpPr>
          <a:xfrm>
            <a:off x="6490681" y="2059200"/>
            <a:ext cx="396000" cy="396000"/>
            <a:chOff x="3206306" y="3934275"/>
            <a:chExt cx="396000" cy="396000"/>
          </a:xfrm>
        </p:grpSpPr>
        <p:sp>
          <p:nvSpPr>
            <p:cNvPr id="507" name="Google Shape;507;p3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5"/>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grpSp>
        <p:nvGrpSpPr>
          <p:cNvPr id="509" name="Google Shape;509;p35"/>
          <p:cNvGrpSpPr/>
          <p:nvPr/>
        </p:nvGrpSpPr>
        <p:grpSpPr>
          <a:xfrm>
            <a:off x="6546331" y="3192688"/>
            <a:ext cx="396000" cy="396000"/>
            <a:chOff x="3206306" y="3934275"/>
            <a:chExt cx="396000" cy="396000"/>
          </a:xfrm>
        </p:grpSpPr>
        <p:sp>
          <p:nvSpPr>
            <p:cNvPr id="510" name="Google Shape;510;p3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35"/>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sp>
        <p:nvSpPr>
          <p:cNvPr id="512" name="Google Shape;512;p35"/>
          <p:cNvSpPr txBox="1"/>
          <p:nvPr/>
        </p:nvSpPr>
        <p:spPr>
          <a:xfrm>
            <a:off x="6483675" y="1124725"/>
            <a:ext cx="2539800" cy="6225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r-FR" sz="1000">
                <a:solidFill>
                  <a:srgbClr val="FFFFFF"/>
                </a:solidFill>
              </a:rPr>
              <a:t>Ce symbole indique que la dépense a été créée hors ligne et n’a pas encore été synchronisée. Glissez la liste vers le bas pour forcer une synchronisation.</a:t>
            </a:r>
            <a:endParaRPr sz="1000" b="0" i="0" u="none" strike="noStrike" cap="none">
              <a:solidFill>
                <a:srgbClr val="FFFFFF"/>
              </a:solidFill>
              <a:latin typeface="Arial"/>
              <a:ea typeface="Arial"/>
              <a:cs typeface="Arial"/>
              <a:sym typeface="Arial"/>
            </a:endParaRPr>
          </a:p>
        </p:txBody>
      </p:sp>
      <p:sp>
        <p:nvSpPr>
          <p:cNvPr id="513" name="Google Shape;513;p35"/>
          <p:cNvSpPr txBox="1"/>
          <p:nvPr/>
        </p:nvSpPr>
        <p:spPr>
          <a:xfrm>
            <a:off x="6483675" y="2474600"/>
            <a:ext cx="2539800" cy="6225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r-FR" sz="1000" b="0" i="0" u="none" strike="noStrike" cap="none">
                <a:solidFill>
                  <a:schemeClr val="lt1"/>
                </a:solidFill>
                <a:latin typeface="Arial"/>
                <a:ea typeface="Arial"/>
                <a:cs typeface="Arial"/>
                <a:sym typeface="Arial"/>
              </a:rPr>
              <a:t>Ce symbole indique une dépense avec alerte : plafond atteint, dépense un jour d’absences…</a:t>
            </a:r>
            <a:endParaRPr sz="1000" b="0" i="0" u="none" strike="noStrike" cap="none">
              <a:solidFill>
                <a:schemeClr val="lt1"/>
              </a:solidFill>
              <a:latin typeface="Arial"/>
              <a:ea typeface="Arial"/>
              <a:cs typeface="Arial"/>
              <a:sym typeface="Arial"/>
            </a:endParaRPr>
          </a:p>
        </p:txBody>
      </p:sp>
      <p:sp>
        <p:nvSpPr>
          <p:cNvPr id="514" name="Google Shape;514;p35"/>
          <p:cNvSpPr txBox="1"/>
          <p:nvPr/>
        </p:nvSpPr>
        <p:spPr>
          <a:xfrm>
            <a:off x="6483675" y="3608100"/>
            <a:ext cx="2539800" cy="6225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r-FR" sz="1000" b="0" i="0" u="none" strike="noStrike" cap="none">
                <a:solidFill>
                  <a:schemeClr val="lt1"/>
                </a:solidFill>
                <a:latin typeface="Arial"/>
                <a:ea typeface="Arial"/>
                <a:cs typeface="Arial"/>
                <a:sym typeface="Arial"/>
              </a:rPr>
              <a:t>Pour déclarer </a:t>
            </a:r>
            <a:r>
              <a:rPr lang="fr-FR" sz="1000">
                <a:solidFill>
                  <a:schemeClr val="lt1"/>
                </a:solidFill>
              </a:rPr>
              <a:t>toutes vos dépenses au sein d’une</a:t>
            </a:r>
            <a:r>
              <a:rPr lang="fr-FR" sz="1000" b="0" i="0" u="none" strike="noStrike" cap="none">
                <a:solidFill>
                  <a:schemeClr val="lt1"/>
                </a:solidFill>
                <a:latin typeface="Arial"/>
                <a:ea typeface="Arial"/>
                <a:cs typeface="Arial"/>
                <a:sym typeface="Arial"/>
              </a:rPr>
              <a:t> note de frais, clique</a:t>
            </a:r>
            <a:r>
              <a:rPr lang="fr-FR" sz="1000">
                <a:solidFill>
                  <a:schemeClr val="lt1"/>
                </a:solidFill>
              </a:rPr>
              <a:t>z</a:t>
            </a:r>
            <a:r>
              <a:rPr lang="fr-FR" sz="1000" b="0" i="0" u="none" strike="noStrike" cap="none">
                <a:solidFill>
                  <a:schemeClr val="lt1"/>
                </a:solidFill>
                <a:latin typeface="Arial"/>
                <a:ea typeface="Arial"/>
                <a:cs typeface="Arial"/>
                <a:sym typeface="Arial"/>
              </a:rPr>
              <a:t> sur ce bouton puis sur « </a:t>
            </a:r>
            <a:r>
              <a:rPr lang="fr-FR" sz="1000">
                <a:solidFill>
                  <a:schemeClr val="lt1"/>
                </a:solidFill>
              </a:rPr>
              <a:t>Préparer</a:t>
            </a:r>
            <a:r>
              <a:rPr lang="fr-FR" sz="1000" b="0" i="0" u="none" strike="noStrike" cap="none">
                <a:solidFill>
                  <a:schemeClr val="lt1"/>
                </a:solidFill>
                <a:latin typeface="Arial"/>
                <a:ea typeface="Arial"/>
                <a:cs typeface="Arial"/>
                <a:sym typeface="Arial"/>
              </a:rPr>
              <a:t> </a:t>
            </a:r>
            <a:r>
              <a:rPr lang="fr-FR" sz="1000">
                <a:solidFill>
                  <a:schemeClr val="lt1"/>
                </a:solidFill>
              </a:rPr>
              <a:t>l</a:t>
            </a:r>
            <a:r>
              <a:rPr lang="fr-FR" sz="1000" b="0" i="0" u="none" strike="noStrike" cap="none">
                <a:solidFill>
                  <a:schemeClr val="lt1"/>
                </a:solidFill>
                <a:latin typeface="Arial"/>
                <a:ea typeface="Arial"/>
                <a:cs typeface="Arial"/>
                <a:sym typeface="Arial"/>
              </a:rPr>
              <a:t>a note de frais ». Vous aurez alors un récapitulatif de ce qui va être déclaré.</a:t>
            </a:r>
            <a:endParaRPr sz="1000" b="0" i="0" u="none" strike="noStrike" cap="none">
              <a:solidFill>
                <a:schemeClr val="lt1"/>
              </a:solidFill>
              <a:latin typeface="Arial"/>
              <a:ea typeface="Arial"/>
              <a:cs typeface="Arial"/>
              <a:sym typeface="Arial"/>
            </a:endParaRPr>
          </a:p>
        </p:txBody>
      </p:sp>
      <p:grpSp>
        <p:nvGrpSpPr>
          <p:cNvPr id="515" name="Google Shape;515;p35"/>
          <p:cNvGrpSpPr/>
          <p:nvPr/>
        </p:nvGrpSpPr>
        <p:grpSpPr>
          <a:xfrm>
            <a:off x="242061" y="3097863"/>
            <a:ext cx="396000" cy="396000"/>
            <a:chOff x="3206306" y="3934275"/>
            <a:chExt cx="396000" cy="396000"/>
          </a:xfrm>
        </p:grpSpPr>
        <p:sp>
          <p:nvSpPr>
            <p:cNvPr id="516" name="Google Shape;516;p35"/>
            <p:cNvSpPr/>
            <p:nvPr/>
          </p:nvSpPr>
          <p:spPr>
            <a:xfrm rot="27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5"/>
            <p:cNvSpPr txBox="1"/>
            <p:nvPr/>
          </p:nvSpPr>
          <p:spPr>
            <a:xfrm>
              <a:off x="3241550" y="3937850"/>
              <a:ext cx="325500" cy="260400"/>
            </a:xfrm>
            <a:prstGeom prst="rect">
              <a:avLst/>
            </a:prstGeom>
            <a:noFill/>
            <a:ln>
              <a:noFill/>
            </a:ln>
            <a:effectLst>
              <a:outerShdw blurRad="28575" dist="9525" dir="5400000" algn="bl" rotWithShape="0">
                <a:srgbClr val="073763">
                  <a:alpha val="14117"/>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1</a:t>
              </a:r>
              <a:endParaRPr sz="1400" b="0" i="0" u="none" strike="noStrike" cap="none">
                <a:solidFill>
                  <a:srgbClr val="000000"/>
                </a:solidFill>
                <a:latin typeface="Arial"/>
                <a:ea typeface="Arial"/>
                <a:cs typeface="Arial"/>
                <a:sym typeface="Arial"/>
              </a:endParaRPr>
            </a:p>
          </p:txBody>
        </p:sp>
      </p:grpSp>
      <p:grpSp>
        <p:nvGrpSpPr>
          <p:cNvPr id="518" name="Google Shape;518;p35"/>
          <p:cNvGrpSpPr/>
          <p:nvPr/>
        </p:nvGrpSpPr>
        <p:grpSpPr>
          <a:xfrm>
            <a:off x="2956579" y="3904569"/>
            <a:ext cx="396000" cy="396000"/>
            <a:chOff x="3206306" y="3934275"/>
            <a:chExt cx="396000" cy="396000"/>
          </a:xfrm>
        </p:grpSpPr>
        <p:sp>
          <p:nvSpPr>
            <p:cNvPr id="519" name="Google Shape;519;p3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5"/>
            <p:cNvSpPr txBox="1"/>
            <p:nvPr/>
          </p:nvSpPr>
          <p:spPr>
            <a:xfrm>
              <a:off x="3241550" y="3937850"/>
              <a:ext cx="325500" cy="260400"/>
            </a:xfrm>
            <a:prstGeom prst="rect">
              <a:avLst/>
            </a:prstGeom>
            <a:noFill/>
            <a:ln>
              <a:noFill/>
            </a:ln>
            <a:effectLst>
              <a:outerShdw blurRad="28575" dist="9525" dir="5400000" algn="bl" rotWithShape="0">
                <a:srgbClr val="073763">
                  <a:alpha val="14117"/>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grpSp>
      <p:grpSp>
        <p:nvGrpSpPr>
          <p:cNvPr id="521" name="Google Shape;521;p35"/>
          <p:cNvGrpSpPr/>
          <p:nvPr/>
        </p:nvGrpSpPr>
        <p:grpSpPr>
          <a:xfrm>
            <a:off x="2963221" y="4359097"/>
            <a:ext cx="396000" cy="396000"/>
            <a:chOff x="3206306" y="3934275"/>
            <a:chExt cx="396000" cy="396000"/>
          </a:xfrm>
        </p:grpSpPr>
        <p:sp>
          <p:nvSpPr>
            <p:cNvPr id="522" name="Google Shape;522;p3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35"/>
            <p:cNvSpPr txBox="1"/>
            <p:nvPr/>
          </p:nvSpPr>
          <p:spPr>
            <a:xfrm>
              <a:off x="3241550" y="3937850"/>
              <a:ext cx="325500" cy="260400"/>
            </a:xfrm>
            <a:prstGeom prst="rect">
              <a:avLst/>
            </a:prstGeom>
            <a:noFill/>
            <a:ln>
              <a:noFill/>
            </a:ln>
            <a:effectLst>
              <a:outerShdw blurRad="28575" dist="9525" dir="5400000" algn="bl" rotWithShape="0">
                <a:srgbClr val="073763">
                  <a:alpha val="14117"/>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3</a:t>
              </a:r>
              <a:endParaRPr sz="1400" b="0" i="0" u="none" strike="noStrike" cap="none">
                <a:solidFill>
                  <a:srgbClr val="000000"/>
                </a:solidFill>
                <a:latin typeface="Arial"/>
                <a:ea typeface="Arial"/>
                <a:cs typeface="Arial"/>
                <a:sym typeface="Arial"/>
              </a:endParaRPr>
            </a:p>
          </p:txBody>
        </p:sp>
      </p:grpSp>
      <p:pic>
        <p:nvPicPr>
          <p:cNvPr id="524" name="Google Shape;524;p35"/>
          <p:cNvPicPr preferRelativeResize="0"/>
          <p:nvPr/>
        </p:nvPicPr>
        <p:blipFill rotWithShape="1">
          <a:blip r:embed="rId4">
            <a:alphaModFix/>
          </a:blip>
          <a:srcRect t="465"/>
          <a:stretch/>
        </p:blipFill>
        <p:spPr>
          <a:xfrm>
            <a:off x="3398792" y="1078125"/>
            <a:ext cx="2221630" cy="3581095"/>
          </a:xfrm>
          <a:prstGeom prst="rect">
            <a:avLst/>
          </a:prstGeom>
          <a:noFill/>
          <a:ln>
            <a:noFill/>
          </a:ln>
          <a:effectLst>
            <a:outerShdw blurRad="355600" dist="10160" dir="5400000" algn="ctr" rotWithShape="0">
              <a:srgbClr val="000000">
                <a:alpha val="14117"/>
              </a:srgbClr>
            </a:outerShdw>
          </a:effectLst>
        </p:spPr>
      </p:pic>
      <p:pic>
        <p:nvPicPr>
          <p:cNvPr id="525" name="Google Shape;525;p35"/>
          <p:cNvPicPr preferRelativeResize="0"/>
          <p:nvPr/>
        </p:nvPicPr>
        <p:blipFill rotWithShape="1">
          <a:blip r:embed="rId5">
            <a:alphaModFix/>
          </a:blip>
          <a:srcRect l="3916" t="29177" r="75725" b="59486"/>
          <a:stretch/>
        </p:blipFill>
        <p:spPr>
          <a:xfrm>
            <a:off x="730052" y="3006073"/>
            <a:ext cx="493200" cy="487800"/>
          </a:xfrm>
          <a:prstGeom prst="ellipse">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3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26</a:t>
            </a:fld>
            <a:endParaRPr>
              <a:solidFill>
                <a:srgbClr val="FFFFFF"/>
              </a:solidFill>
            </a:endParaRPr>
          </a:p>
        </p:txBody>
      </p:sp>
      <p:sp>
        <p:nvSpPr>
          <p:cNvPr id="531" name="Google Shape;531;p36"/>
          <p:cNvSpPr txBox="1">
            <a:spLocks noGrp="1"/>
          </p:cNvSpPr>
          <p:nvPr>
            <p:ph type="title" idx="4294967295"/>
          </p:nvPr>
        </p:nvSpPr>
        <p:spPr>
          <a:xfrm>
            <a:off x="0" y="378350"/>
            <a:ext cx="45720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lt1"/>
              </a:buClr>
              <a:buSzPts val="1400"/>
              <a:buFont typeface="Arial"/>
              <a:buNone/>
            </a:pPr>
            <a:r>
              <a:rPr lang="fr-FR" sz="1400">
                <a:solidFill>
                  <a:srgbClr val="5FC871"/>
                </a:solidFill>
              </a:rPr>
              <a:t>DÉCLARER UNE NOTE DE FRAIS</a:t>
            </a:r>
            <a:endParaRPr sz="1400">
              <a:solidFill>
                <a:srgbClr val="5FC871"/>
              </a:solidFill>
            </a:endParaRPr>
          </a:p>
        </p:txBody>
      </p:sp>
      <p:grpSp>
        <p:nvGrpSpPr>
          <p:cNvPr id="532" name="Google Shape;532;p36"/>
          <p:cNvGrpSpPr/>
          <p:nvPr/>
        </p:nvGrpSpPr>
        <p:grpSpPr>
          <a:xfrm>
            <a:off x="4740906" y="1249825"/>
            <a:ext cx="396000" cy="396000"/>
            <a:chOff x="3206306" y="3934275"/>
            <a:chExt cx="396000" cy="396000"/>
          </a:xfrm>
        </p:grpSpPr>
        <p:sp>
          <p:nvSpPr>
            <p:cNvPr id="533" name="Google Shape;533;p36"/>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36"/>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sp>
        <p:nvSpPr>
          <p:cNvPr id="535" name="Google Shape;535;p36"/>
          <p:cNvSpPr txBox="1"/>
          <p:nvPr/>
        </p:nvSpPr>
        <p:spPr>
          <a:xfrm>
            <a:off x="4572125" y="1645838"/>
            <a:ext cx="4620600" cy="573900"/>
          </a:xfrm>
          <a:prstGeom prst="rect">
            <a:avLst/>
          </a:prstGeom>
          <a:noFill/>
          <a:ln>
            <a:noFill/>
          </a:ln>
        </p:spPr>
        <p:txBody>
          <a:bodyPr spcFirstLastPara="1" wrap="square" lIns="91425" tIns="108000" rIns="91425" bIns="91425" anchor="t" anchorCtr="0">
            <a:noAutofit/>
          </a:bodyPr>
          <a:lstStyle/>
          <a:p>
            <a:pPr marL="179999" marR="179999" lvl="0" indent="0" algn="l" rtl="0">
              <a:lnSpc>
                <a:spcPct val="100000"/>
              </a:lnSpc>
              <a:spcBef>
                <a:spcPts val="0"/>
              </a:spcBef>
              <a:spcAft>
                <a:spcPts val="0"/>
              </a:spcAft>
              <a:buClr>
                <a:srgbClr val="000000"/>
              </a:buClr>
              <a:buSzPts val="900"/>
              <a:buFont typeface="Arial"/>
              <a:buNone/>
            </a:pPr>
            <a:r>
              <a:rPr lang="fr-FR" sz="1000" b="0" i="0" u="none" strike="noStrike" cap="none">
                <a:solidFill>
                  <a:schemeClr val="lt1"/>
                </a:solidFill>
                <a:latin typeface="Arial"/>
                <a:ea typeface="Arial"/>
                <a:cs typeface="Arial"/>
                <a:sym typeface="Arial"/>
              </a:rPr>
              <a:t>Ce symbole indique que la dépense est sélectionnée.</a:t>
            </a:r>
            <a:endParaRPr sz="1000" b="0" i="0" u="none" strike="noStrike" cap="none">
              <a:solidFill>
                <a:schemeClr val="lt1"/>
              </a:solidFill>
              <a:latin typeface="Arial"/>
              <a:ea typeface="Arial"/>
              <a:cs typeface="Arial"/>
              <a:sym typeface="Arial"/>
            </a:endParaRPr>
          </a:p>
        </p:txBody>
      </p:sp>
      <p:grpSp>
        <p:nvGrpSpPr>
          <p:cNvPr id="536" name="Google Shape;536;p36"/>
          <p:cNvGrpSpPr/>
          <p:nvPr/>
        </p:nvGrpSpPr>
        <p:grpSpPr>
          <a:xfrm>
            <a:off x="4740906" y="2060713"/>
            <a:ext cx="396000" cy="396000"/>
            <a:chOff x="3206306" y="3934275"/>
            <a:chExt cx="396000" cy="396000"/>
          </a:xfrm>
        </p:grpSpPr>
        <p:sp>
          <p:nvSpPr>
            <p:cNvPr id="537" name="Google Shape;537;p36"/>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36"/>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sp>
        <p:nvSpPr>
          <p:cNvPr id="539" name="Google Shape;539;p36"/>
          <p:cNvSpPr txBox="1"/>
          <p:nvPr/>
        </p:nvSpPr>
        <p:spPr>
          <a:xfrm>
            <a:off x="4572125" y="2456738"/>
            <a:ext cx="4690200" cy="777300"/>
          </a:xfrm>
          <a:prstGeom prst="rect">
            <a:avLst/>
          </a:prstGeom>
          <a:noFill/>
          <a:ln>
            <a:noFill/>
          </a:ln>
        </p:spPr>
        <p:txBody>
          <a:bodyPr spcFirstLastPara="1" wrap="square" lIns="91425" tIns="108000" rIns="91425" bIns="91425" anchor="t" anchorCtr="0">
            <a:noAutofit/>
          </a:bodyPr>
          <a:lstStyle/>
          <a:p>
            <a:pPr marL="179999" marR="179999" lvl="0" indent="0" algn="l" rtl="0">
              <a:lnSpc>
                <a:spcPct val="100000"/>
              </a:lnSpc>
              <a:spcBef>
                <a:spcPts val="0"/>
              </a:spcBef>
              <a:spcAft>
                <a:spcPts val="0"/>
              </a:spcAft>
              <a:buClr>
                <a:srgbClr val="000000"/>
              </a:buClr>
              <a:buSzPts val="900"/>
              <a:buFont typeface="Arial"/>
              <a:buNone/>
            </a:pPr>
            <a:r>
              <a:rPr lang="fr-FR" sz="1000" b="0" i="0" u="none" strike="noStrike" cap="none">
                <a:solidFill>
                  <a:schemeClr val="lt1"/>
                </a:solidFill>
                <a:latin typeface="Arial"/>
                <a:ea typeface="Arial"/>
                <a:cs typeface="Arial"/>
                <a:sym typeface="Arial"/>
              </a:rPr>
              <a:t>Vous pouvez déclarer une note de frais comprenant la dépense sélectionnée.</a:t>
            </a:r>
            <a:endParaRPr sz="1000" b="0" i="0" u="none" strike="noStrike" cap="none">
              <a:solidFill>
                <a:schemeClr val="lt1"/>
              </a:solidFill>
              <a:latin typeface="Arial"/>
              <a:ea typeface="Arial"/>
              <a:cs typeface="Arial"/>
              <a:sym typeface="Arial"/>
            </a:endParaRPr>
          </a:p>
        </p:txBody>
      </p:sp>
      <p:sp>
        <p:nvSpPr>
          <p:cNvPr id="540" name="Google Shape;540;p36"/>
          <p:cNvSpPr txBox="1"/>
          <p:nvPr/>
        </p:nvSpPr>
        <p:spPr>
          <a:xfrm>
            <a:off x="4572000" y="378350"/>
            <a:ext cx="4620600" cy="763800"/>
          </a:xfrm>
          <a:prstGeom prst="rect">
            <a:avLst/>
          </a:prstGeom>
          <a:noFill/>
          <a:ln>
            <a:noFill/>
          </a:ln>
        </p:spPr>
        <p:txBody>
          <a:bodyPr spcFirstLastPara="1" wrap="square" lIns="91425" tIns="108000" rIns="91425" bIns="91425" anchor="t" anchorCtr="0">
            <a:noAutofit/>
          </a:bodyPr>
          <a:lstStyle/>
          <a:p>
            <a:pPr marL="179999" marR="179999" lvl="0" indent="0" algn="l" rtl="0">
              <a:lnSpc>
                <a:spcPct val="100000"/>
              </a:lnSpc>
              <a:spcBef>
                <a:spcPts val="0"/>
              </a:spcBef>
              <a:spcAft>
                <a:spcPts val="0"/>
              </a:spcAft>
              <a:buClr>
                <a:srgbClr val="000000"/>
              </a:buClr>
              <a:buSzPts val="1000"/>
              <a:buFont typeface="Arial"/>
              <a:buNone/>
            </a:pPr>
            <a:r>
              <a:rPr lang="fr-FR" sz="1000" b="1">
                <a:solidFill>
                  <a:schemeClr val="lt1"/>
                </a:solidFill>
              </a:rPr>
              <a:t>Déclarer uniquement certaines dépenses</a:t>
            </a:r>
            <a:r>
              <a:rPr lang="fr-FR" sz="1000" b="1" i="0" u="none" strike="noStrike" cap="none">
                <a:solidFill>
                  <a:schemeClr val="lt1"/>
                </a:solidFill>
                <a:latin typeface="Arial"/>
                <a:ea typeface="Arial"/>
                <a:cs typeface="Arial"/>
                <a:sym typeface="Arial"/>
              </a:rPr>
              <a:t> : </a:t>
            </a:r>
            <a:endParaRPr sz="1000" b="1" i="0" u="none" strike="noStrike" cap="none">
              <a:solidFill>
                <a:schemeClr val="lt1"/>
              </a:solidFill>
              <a:latin typeface="Arial"/>
              <a:ea typeface="Arial"/>
              <a:cs typeface="Arial"/>
              <a:sym typeface="Arial"/>
            </a:endParaRPr>
          </a:p>
          <a:p>
            <a:pPr marL="179999" marR="179999" lvl="0" indent="0" algn="l" rtl="0">
              <a:lnSpc>
                <a:spcPct val="100000"/>
              </a:lnSpc>
              <a:spcBef>
                <a:spcPts val="0"/>
              </a:spcBef>
              <a:spcAft>
                <a:spcPts val="0"/>
              </a:spcAft>
              <a:buClr>
                <a:srgbClr val="000000"/>
              </a:buClr>
              <a:buSzPts val="900"/>
              <a:buFont typeface="Arial"/>
              <a:buNone/>
            </a:pPr>
            <a:r>
              <a:rPr lang="fr-FR" sz="1000" b="0" i="0" u="none" strike="noStrike" cap="none">
                <a:solidFill>
                  <a:schemeClr val="lt1"/>
                </a:solidFill>
                <a:latin typeface="Arial"/>
                <a:ea typeface="Arial"/>
                <a:cs typeface="Arial"/>
                <a:sym typeface="Arial"/>
              </a:rPr>
              <a:t>vous pouvez sélectionner des dépenses via un tap sur leur miniature ou un appui long sur la ligne que vous souhaitez sélectionner.</a:t>
            </a:r>
            <a:endParaRPr sz="1000" b="0" i="0" u="none" strike="noStrike" cap="none">
              <a:solidFill>
                <a:schemeClr val="lt1"/>
              </a:solidFill>
              <a:latin typeface="Arial"/>
              <a:ea typeface="Arial"/>
              <a:cs typeface="Arial"/>
              <a:sym typeface="Arial"/>
            </a:endParaRPr>
          </a:p>
          <a:p>
            <a:pPr marL="179999" marR="179999"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541" name="Google Shape;541;p36"/>
          <p:cNvSpPr txBox="1"/>
          <p:nvPr/>
        </p:nvSpPr>
        <p:spPr>
          <a:xfrm>
            <a:off x="4579125" y="2972850"/>
            <a:ext cx="4620600" cy="1278300"/>
          </a:xfrm>
          <a:prstGeom prst="rect">
            <a:avLst/>
          </a:prstGeom>
          <a:noFill/>
          <a:ln>
            <a:noFill/>
          </a:ln>
        </p:spPr>
        <p:txBody>
          <a:bodyPr spcFirstLastPara="1" wrap="square" lIns="91425" tIns="108000" rIns="91425" bIns="91425" anchor="t" anchorCtr="0">
            <a:noAutofit/>
          </a:bodyPr>
          <a:lstStyle/>
          <a:p>
            <a:pPr marL="179999" marR="179999" lvl="0" indent="0" algn="l" rtl="0">
              <a:lnSpc>
                <a:spcPct val="100000"/>
              </a:lnSpc>
              <a:spcBef>
                <a:spcPts val="0"/>
              </a:spcBef>
              <a:spcAft>
                <a:spcPts val="0"/>
              </a:spcAft>
              <a:buClr>
                <a:srgbClr val="000000"/>
              </a:buClr>
              <a:buSzPts val="900"/>
              <a:buFont typeface="Arial"/>
              <a:buNone/>
            </a:pPr>
            <a:r>
              <a:rPr lang="fr-FR" sz="1000" b="0" i="1" u="none" strike="noStrike" cap="none">
                <a:solidFill>
                  <a:schemeClr val="lt1"/>
                </a:solidFill>
                <a:latin typeface="Arial"/>
                <a:ea typeface="Arial"/>
                <a:cs typeface="Arial"/>
                <a:sym typeface="Arial"/>
              </a:rPr>
              <a:t>Vous pouvez créer des dépenses sans avoir accès à internet, dans ce cas elles apparaîtront comme non synchronisées. Il faut les synchroniser avant de pouvoir les déclarer en note de frais. Pour lancer une synchronisation, glissez la page vers le bas, vous verrez apparaître le mot </a:t>
            </a:r>
            <a:r>
              <a:rPr lang="fr-FR" sz="1000" b="1" i="1" u="none" strike="noStrike" cap="none">
                <a:solidFill>
                  <a:schemeClr val="lt1"/>
                </a:solidFill>
                <a:latin typeface="Arial"/>
                <a:ea typeface="Arial"/>
                <a:cs typeface="Arial"/>
                <a:sym typeface="Arial"/>
              </a:rPr>
              <a:t>« Synchroniser ».</a:t>
            </a:r>
            <a:endParaRPr sz="1000" b="1" i="1" u="none" strike="noStrike" cap="none">
              <a:solidFill>
                <a:schemeClr val="lt1"/>
              </a:solidFill>
              <a:latin typeface="Arial"/>
              <a:ea typeface="Arial"/>
              <a:cs typeface="Arial"/>
              <a:sym typeface="Arial"/>
            </a:endParaRPr>
          </a:p>
          <a:p>
            <a:pPr marL="179999" marR="179999" lvl="0" indent="0" algn="l" rtl="0">
              <a:lnSpc>
                <a:spcPct val="100000"/>
              </a:lnSpc>
              <a:spcBef>
                <a:spcPts val="0"/>
              </a:spcBef>
              <a:spcAft>
                <a:spcPts val="0"/>
              </a:spcAft>
              <a:buClr>
                <a:srgbClr val="000000"/>
              </a:buClr>
              <a:buSzPts val="900"/>
              <a:buFont typeface="Arial"/>
              <a:buNone/>
            </a:pPr>
            <a:endParaRPr sz="1000" b="1" i="1" u="none" strike="noStrike" cap="none">
              <a:solidFill>
                <a:schemeClr val="lt1"/>
              </a:solidFill>
              <a:latin typeface="Arial"/>
              <a:ea typeface="Arial"/>
              <a:cs typeface="Arial"/>
              <a:sym typeface="Arial"/>
            </a:endParaRPr>
          </a:p>
          <a:p>
            <a:pPr marL="179999" marR="179999" lvl="0" indent="0" algn="l" rtl="0">
              <a:lnSpc>
                <a:spcPct val="100000"/>
              </a:lnSpc>
              <a:spcBef>
                <a:spcPts val="0"/>
              </a:spcBef>
              <a:spcAft>
                <a:spcPts val="0"/>
              </a:spcAft>
              <a:buClr>
                <a:srgbClr val="000000"/>
              </a:buClr>
              <a:buSzPts val="900"/>
              <a:buFont typeface="Arial"/>
              <a:buNone/>
            </a:pPr>
            <a:r>
              <a:rPr lang="fr-FR" sz="1000" b="1" i="1" u="none" strike="noStrike" cap="none">
                <a:solidFill>
                  <a:schemeClr val="lt1"/>
                </a:solidFill>
                <a:latin typeface="Arial"/>
                <a:ea typeface="Arial"/>
                <a:cs typeface="Arial"/>
                <a:sym typeface="Arial"/>
              </a:rPr>
              <a:t>Si vous devez imputer vos dépenses sur des sections analytiques, ou ajouter des invités, une connexion internet est nécessaire.</a:t>
            </a:r>
            <a:endParaRPr sz="1000" b="1" i="1" u="none" strike="noStrike" cap="none">
              <a:solidFill>
                <a:schemeClr val="lt1"/>
              </a:solidFill>
              <a:latin typeface="Arial"/>
              <a:ea typeface="Arial"/>
              <a:cs typeface="Arial"/>
              <a:sym typeface="Arial"/>
            </a:endParaRPr>
          </a:p>
          <a:p>
            <a:pPr marL="179999" marR="179999" lvl="0" indent="0" algn="l" rtl="0">
              <a:lnSpc>
                <a:spcPct val="100000"/>
              </a:lnSpc>
              <a:spcBef>
                <a:spcPts val="0"/>
              </a:spcBef>
              <a:spcAft>
                <a:spcPts val="0"/>
              </a:spcAft>
              <a:buClr>
                <a:srgbClr val="000000"/>
              </a:buClr>
              <a:buSzPts val="900"/>
              <a:buFont typeface="Arial"/>
              <a:buNone/>
            </a:pPr>
            <a:endParaRPr sz="1000" b="1" i="1" u="none" strike="noStrike" cap="none">
              <a:solidFill>
                <a:schemeClr val="lt1"/>
              </a:solidFill>
              <a:latin typeface="Arial"/>
              <a:ea typeface="Arial"/>
              <a:cs typeface="Arial"/>
              <a:sym typeface="Arial"/>
            </a:endParaRPr>
          </a:p>
          <a:p>
            <a:pPr marL="179999" marR="179999" lvl="0" indent="0" algn="l" rtl="0">
              <a:lnSpc>
                <a:spcPct val="100000"/>
              </a:lnSpc>
              <a:spcBef>
                <a:spcPts val="0"/>
              </a:spcBef>
              <a:spcAft>
                <a:spcPts val="0"/>
              </a:spcAft>
              <a:buClr>
                <a:srgbClr val="000000"/>
              </a:buClr>
              <a:buSzPts val="900"/>
              <a:buFont typeface="Arial"/>
              <a:buNone/>
            </a:pPr>
            <a:endParaRPr sz="1000" b="0" i="0" u="none" strike="noStrike" cap="none">
              <a:solidFill>
                <a:schemeClr val="lt1"/>
              </a:solidFill>
              <a:latin typeface="Arial"/>
              <a:ea typeface="Arial"/>
              <a:cs typeface="Arial"/>
              <a:sym typeface="Arial"/>
            </a:endParaRPr>
          </a:p>
        </p:txBody>
      </p:sp>
      <p:pic>
        <p:nvPicPr>
          <p:cNvPr id="542" name="Google Shape;542;p36" descr="Une image contenant capture d’écran&#10;&#10;Description générée automatiquement"/>
          <p:cNvPicPr preferRelativeResize="0"/>
          <p:nvPr/>
        </p:nvPicPr>
        <p:blipFill rotWithShape="1">
          <a:blip r:embed="rId3">
            <a:alphaModFix/>
          </a:blip>
          <a:srcRect t="3440" b="7356"/>
          <a:stretch/>
        </p:blipFill>
        <p:spPr>
          <a:xfrm>
            <a:off x="965431" y="899454"/>
            <a:ext cx="2425246" cy="3846041"/>
          </a:xfrm>
          <a:prstGeom prst="rect">
            <a:avLst/>
          </a:prstGeom>
          <a:noFill/>
          <a:ln>
            <a:noFill/>
          </a:ln>
          <a:effectLst>
            <a:outerShdw blurRad="285750" dist="28575" dir="5460000" algn="bl" rotWithShape="0">
              <a:schemeClr val="dk2">
                <a:alpha val="18000"/>
              </a:schemeClr>
            </a:outerShdw>
          </a:effectLst>
        </p:spPr>
      </p:pic>
      <p:grpSp>
        <p:nvGrpSpPr>
          <p:cNvPr id="543" name="Google Shape;543;p36"/>
          <p:cNvGrpSpPr/>
          <p:nvPr/>
        </p:nvGrpSpPr>
        <p:grpSpPr>
          <a:xfrm>
            <a:off x="697706" y="1928688"/>
            <a:ext cx="396000" cy="396000"/>
            <a:chOff x="3206306" y="3934275"/>
            <a:chExt cx="396000" cy="396000"/>
          </a:xfrm>
        </p:grpSpPr>
        <p:sp>
          <p:nvSpPr>
            <p:cNvPr id="544" name="Google Shape;544;p36"/>
            <p:cNvSpPr/>
            <p:nvPr/>
          </p:nvSpPr>
          <p:spPr>
            <a:xfrm rot="27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36"/>
            <p:cNvSpPr txBox="1"/>
            <p:nvPr/>
          </p:nvSpPr>
          <p:spPr>
            <a:xfrm>
              <a:off x="3241550" y="3937850"/>
              <a:ext cx="325500" cy="260400"/>
            </a:xfrm>
            <a:prstGeom prst="rect">
              <a:avLst/>
            </a:prstGeom>
            <a:noFill/>
            <a:ln>
              <a:noFill/>
            </a:ln>
            <a:effectLst>
              <a:outerShdw blurRad="28575" dist="9525" dir="5400000" algn="bl" rotWithShape="0">
                <a:srgbClr val="073763">
                  <a:alpha val="14117"/>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1</a:t>
              </a:r>
              <a:endParaRPr sz="1400" b="0" i="0" u="none" strike="noStrike" cap="none">
                <a:solidFill>
                  <a:srgbClr val="000000"/>
                </a:solidFill>
                <a:latin typeface="Arial"/>
                <a:ea typeface="Arial"/>
                <a:cs typeface="Arial"/>
                <a:sym typeface="Arial"/>
              </a:endParaRPr>
            </a:p>
          </p:txBody>
        </p:sp>
      </p:grpSp>
      <p:grpSp>
        <p:nvGrpSpPr>
          <p:cNvPr id="546" name="Google Shape;546;p36"/>
          <p:cNvGrpSpPr/>
          <p:nvPr/>
        </p:nvGrpSpPr>
        <p:grpSpPr>
          <a:xfrm>
            <a:off x="1263083" y="3969159"/>
            <a:ext cx="396000" cy="396000"/>
            <a:chOff x="3206306" y="3934275"/>
            <a:chExt cx="396000" cy="396000"/>
          </a:xfrm>
        </p:grpSpPr>
        <p:sp>
          <p:nvSpPr>
            <p:cNvPr id="547" name="Google Shape;547;p36"/>
            <p:cNvSpPr/>
            <p:nvPr/>
          </p:nvSpPr>
          <p:spPr>
            <a:xfrm rot="27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36"/>
            <p:cNvSpPr txBox="1"/>
            <p:nvPr/>
          </p:nvSpPr>
          <p:spPr>
            <a:xfrm>
              <a:off x="3241550" y="3937850"/>
              <a:ext cx="325500" cy="260400"/>
            </a:xfrm>
            <a:prstGeom prst="rect">
              <a:avLst/>
            </a:prstGeom>
            <a:noFill/>
            <a:ln>
              <a:noFill/>
            </a:ln>
            <a:effectLst>
              <a:outerShdw blurRad="28575" dist="9525" dir="5400000" algn="bl" rotWithShape="0">
                <a:srgbClr val="073763">
                  <a:alpha val="14117"/>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37"/>
          <p:cNvPicPr preferRelativeResize="0"/>
          <p:nvPr/>
        </p:nvPicPr>
        <p:blipFill rotWithShape="1">
          <a:blip r:embed="rId3">
            <a:alphaModFix/>
          </a:blip>
          <a:srcRect t="4725"/>
          <a:stretch/>
        </p:blipFill>
        <p:spPr>
          <a:xfrm>
            <a:off x="3518925" y="816212"/>
            <a:ext cx="2417451" cy="4096541"/>
          </a:xfrm>
          <a:prstGeom prst="rect">
            <a:avLst/>
          </a:prstGeom>
          <a:noFill/>
          <a:ln>
            <a:noFill/>
          </a:ln>
          <a:effectLst>
            <a:outerShdw blurRad="285750" algn="bl" rotWithShape="0">
              <a:schemeClr val="dk2">
                <a:alpha val="32000"/>
              </a:schemeClr>
            </a:outerShdw>
          </a:effectLst>
        </p:spPr>
      </p:pic>
      <p:pic>
        <p:nvPicPr>
          <p:cNvPr id="554" name="Google Shape;554;p37"/>
          <p:cNvPicPr preferRelativeResize="0"/>
          <p:nvPr/>
        </p:nvPicPr>
        <p:blipFill rotWithShape="1">
          <a:blip r:embed="rId4">
            <a:alphaModFix/>
          </a:blip>
          <a:srcRect t="3418"/>
          <a:stretch/>
        </p:blipFill>
        <p:spPr>
          <a:xfrm>
            <a:off x="337250" y="787987"/>
            <a:ext cx="2417451" cy="4153002"/>
          </a:xfrm>
          <a:prstGeom prst="rect">
            <a:avLst/>
          </a:prstGeom>
          <a:noFill/>
          <a:ln>
            <a:noFill/>
          </a:ln>
          <a:effectLst>
            <a:outerShdw blurRad="285750" algn="bl" rotWithShape="0">
              <a:schemeClr val="dk2">
                <a:alpha val="32000"/>
              </a:schemeClr>
            </a:outerShdw>
          </a:effectLst>
        </p:spPr>
      </p:pic>
      <p:sp>
        <p:nvSpPr>
          <p:cNvPr id="555" name="Google Shape;555;p3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27</a:t>
            </a:fld>
            <a:endParaRPr>
              <a:solidFill>
                <a:srgbClr val="FFFFFF"/>
              </a:solidFill>
            </a:endParaRPr>
          </a:p>
        </p:txBody>
      </p:sp>
      <p:sp>
        <p:nvSpPr>
          <p:cNvPr id="556" name="Google Shape;556;p37"/>
          <p:cNvSpPr/>
          <p:nvPr/>
        </p:nvSpPr>
        <p:spPr>
          <a:xfrm>
            <a:off x="-4885684" y="-1258546"/>
            <a:ext cx="2664300" cy="487800"/>
          </a:xfrm>
          <a:prstGeom prst="wedgeRectCallout">
            <a:avLst>
              <a:gd name="adj1" fmla="val 58300"/>
              <a:gd name="adj2" fmla="val 10151"/>
            </a:avLst>
          </a:prstGeom>
          <a:solidFill>
            <a:srgbClr val="595959"/>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0" i="0" u="none" strike="noStrike" cap="none">
                <a:solidFill>
                  <a:schemeClr val="lt1"/>
                </a:solidFill>
                <a:latin typeface="Arial"/>
                <a:ea typeface="Arial"/>
                <a:cs typeface="Arial"/>
                <a:sym typeface="Arial"/>
              </a:rPr>
              <a:t>Ce symbole indique une dépense non synchronisée</a:t>
            </a:r>
            <a:endParaRPr sz="1200" b="0" i="0" u="none" strike="noStrike" cap="none">
              <a:solidFill>
                <a:schemeClr val="lt1"/>
              </a:solidFill>
              <a:latin typeface="Arial"/>
              <a:ea typeface="Arial"/>
              <a:cs typeface="Arial"/>
              <a:sym typeface="Arial"/>
            </a:endParaRPr>
          </a:p>
        </p:txBody>
      </p:sp>
      <p:sp>
        <p:nvSpPr>
          <p:cNvPr id="557" name="Google Shape;557;p37"/>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lt1"/>
              </a:buClr>
              <a:buSzPts val="1400"/>
              <a:buFont typeface="Arial"/>
              <a:buNone/>
            </a:pPr>
            <a:r>
              <a:rPr lang="fr-FR" sz="1400">
                <a:solidFill>
                  <a:srgbClr val="5FC871"/>
                </a:solidFill>
              </a:rPr>
              <a:t>APPROUVER UNE NOTE DE FRAIS</a:t>
            </a:r>
            <a:endParaRPr sz="1400">
              <a:solidFill>
                <a:srgbClr val="5FC871"/>
              </a:solidFill>
            </a:endParaRPr>
          </a:p>
        </p:txBody>
      </p:sp>
      <p:sp>
        <p:nvSpPr>
          <p:cNvPr id="558" name="Google Shape;558;p37"/>
          <p:cNvSpPr txBox="1"/>
          <p:nvPr/>
        </p:nvSpPr>
        <p:spPr>
          <a:xfrm>
            <a:off x="6132725" y="102400"/>
            <a:ext cx="3060000" cy="777300"/>
          </a:xfrm>
          <a:prstGeom prst="rect">
            <a:avLst/>
          </a:prstGeom>
          <a:noFill/>
          <a:ln>
            <a:noFill/>
          </a:ln>
        </p:spPr>
        <p:txBody>
          <a:bodyPr spcFirstLastPara="1" wrap="square" lIns="91425" tIns="108000" rIns="91425" bIns="91425" anchor="t" anchorCtr="0">
            <a:noAutofit/>
          </a:bodyPr>
          <a:lstStyle/>
          <a:p>
            <a:pPr marL="179998" marR="179998" lvl="0" indent="0" algn="ctr" rtl="0">
              <a:lnSpc>
                <a:spcPct val="150000"/>
              </a:lnSpc>
              <a:spcBef>
                <a:spcPts val="0"/>
              </a:spcBef>
              <a:spcAft>
                <a:spcPts val="0"/>
              </a:spcAft>
              <a:buClr>
                <a:srgbClr val="000000"/>
              </a:buClr>
              <a:buSzPts val="1000"/>
              <a:buFont typeface="Arial"/>
              <a:buNone/>
            </a:pPr>
            <a:endParaRPr sz="1000" b="0" i="0" u="none" strike="noStrike" cap="none">
              <a:solidFill>
                <a:schemeClr val="lt1"/>
              </a:solidFill>
              <a:latin typeface="Helvetica Neue Light"/>
              <a:ea typeface="Helvetica Neue Light"/>
              <a:cs typeface="Helvetica Neue Light"/>
              <a:sym typeface="Helvetica Neue Light"/>
            </a:endParaRPr>
          </a:p>
        </p:txBody>
      </p:sp>
      <p:grpSp>
        <p:nvGrpSpPr>
          <p:cNvPr id="559" name="Google Shape;559;p37"/>
          <p:cNvGrpSpPr/>
          <p:nvPr/>
        </p:nvGrpSpPr>
        <p:grpSpPr>
          <a:xfrm>
            <a:off x="6407481" y="2019915"/>
            <a:ext cx="396000" cy="396000"/>
            <a:chOff x="3206306" y="3934275"/>
            <a:chExt cx="396000" cy="396000"/>
          </a:xfrm>
        </p:grpSpPr>
        <p:sp>
          <p:nvSpPr>
            <p:cNvPr id="560" name="Google Shape;560;p37"/>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37"/>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grpSp>
        <p:nvGrpSpPr>
          <p:cNvPr id="562" name="Google Shape;562;p37"/>
          <p:cNvGrpSpPr/>
          <p:nvPr/>
        </p:nvGrpSpPr>
        <p:grpSpPr>
          <a:xfrm>
            <a:off x="6407481" y="849525"/>
            <a:ext cx="396000" cy="396000"/>
            <a:chOff x="3206306" y="3934275"/>
            <a:chExt cx="396000" cy="396000"/>
          </a:xfrm>
        </p:grpSpPr>
        <p:sp>
          <p:nvSpPr>
            <p:cNvPr id="563" name="Google Shape;563;p37"/>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7"/>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nvGrpSpPr>
          <p:cNvPr id="565" name="Google Shape;565;p37"/>
          <p:cNvGrpSpPr/>
          <p:nvPr/>
        </p:nvGrpSpPr>
        <p:grpSpPr>
          <a:xfrm>
            <a:off x="6407481" y="3358463"/>
            <a:ext cx="396000" cy="396000"/>
            <a:chOff x="3206306" y="3934275"/>
            <a:chExt cx="396000" cy="396000"/>
          </a:xfrm>
        </p:grpSpPr>
        <p:sp>
          <p:nvSpPr>
            <p:cNvPr id="566" name="Google Shape;566;p37"/>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7"/>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sp>
        <p:nvSpPr>
          <p:cNvPr id="568" name="Google Shape;568;p37"/>
          <p:cNvSpPr txBox="1"/>
          <p:nvPr/>
        </p:nvSpPr>
        <p:spPr>
          <a:xfrm>
            <a:off x="6365383" y="1245525"/>
            <a:ext cx="2707800" cy="6225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r-FR" sz="1000">
                <a:solidFill>
                  <a:schemeClr val="lt1"/>
                </a:solidFill>
              </a:rPr>
              <a:t>Cliquez sur une dépense pour consulter ses informations détaillées comme son justificatif.</a:t>
            </a:r>
            <a:endParaRPr sz="1000" b="0" i="0" u="none" strike="noStrike" cap="none">
              <a:solidFill>
                <a:schemeClr val="lt1"/>
              </a:solidFill>
              <a:latin typeface="Arial"/>
              <a:ea typeface="Arial"/>
              <a:cs typeface="Arial"/>
              <a:sym typeface="Arial"/>
            </a:endParaRPr>
          </a:p>
        </p:txBody>
      </p:sp>
      <p:sp>
        <p:nvSpPr>
          <p:cNvPr id="569" name="Google Shape;569;p37"/>
          <p:cNvSpPr txBox="1"/>
          <p:nvPr/>
        </p:nvSpPr>
        <p:spPr>
          <a:xfrm>
            <a:off x="6350100" y="2432488"/>
            <a:ext cx="2784900" cy="6225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r-FR" sz="1000">
                <a:solidFill>
                  <a:schemeClr val="lt1"/>
                </a:solidFill>
              </a:rPr>
              <a:t>Si vous souhaitez refuser une seule dépense, il vous suffit de la faire glisser vers la gauche et valider depuis la liste ou de cliquer sur “Refuser” depuis la dépense.</a:t>
            </a:r>
            <a:endParaRPr sz="1000" b="0" i="0" u="none" strike="noStrike" cap="none">
              <a:solidFill>
                <a:schemeClr val="lt1"/>
              </a:solidFill>
              <a:latin typeface="Arial"/>
              <a:ea typeface="Arial"/>
              <a:cs typeface="Arial"/>
              <a:sym typeface="Arial"/>
            </a:endParaRPr>
          </a:p>
        </p:txBody>
      </p:sp>
      <p:grpSp>
        <p:nvGrpSpPr>
          <p:cNvPr id="570" name="Google Shape;570;p37"/>
          <p:cNvGrpSpPr/>
          <p:nvPr/>
        </p:nvGrpSpPr>
        <p:grpSpPr>
          <a:xfrm>
            <a:off x="3103847" y="1169313"/>
            <a:ext cx="396000" cy="396000"/>
            <a:chOff x="3206306" y="3934275"/>
            <a:chExt cx="396000" cy="396000"/>
          </a:xfrm>
        </p:grpSpPr>
        <p:sp>
          <p:nvSpPr>
            <p:cNvPr id="571" name="Google Shape;571;p37"/>
            <p:cNvSpPr/>
            <p:nvPr/>
          </p:nvSpPr>
          <p:spPr>
            <a:xfrm rot="27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2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7"/>
            <p:cNvSpPr txBox="1"/>
            <p:nvPr/>
          </p:nvSpPr>
          <p:spPr>
            <a:xfrm>
              <a:off x="3241550" y="3937850"/>
              <a:ext cx="325500" cy="260400"/>
            </a:xfrm>
            <a:prstGeom prst="rect">
              <a:avLst/>
            </a:prstGeom>
            <a:noFill/>
            <a:ln>
              <a:noFill/>
            </a:ln>
            <a:effectLst>
              <a:outerShdw blurRad="28575" dist="9525" dir="5400000" algn="bl" rotWithShape="0">
                <a:srgbClr val="073763">
                  <a:alpha val="1412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1</a:t>
              </a:r>
              <a:endParaRPr sz="1400" b="0" i="0" u="none" strike="noStrike" cap="none">
                <a:solidFill>
                  <a:srgbClr val="000000"/>
                </a:solidFill>
                <a:latin typeface="Arial"/>
                <a:ea typeface="Arial"/>
                <a:cs typeface="Arial"/>
                <a:sym typeface="Arial"/>
              </a:endParaRPr>
            </a:p>
          </p:txBody>
        </p:sp>
      </p:grpSp>
      <p:grpSp>
        <p:nvGrpSpPr>
          <p:cNvPr id="573" name="Google Shape;573;p37"/>
          <p:cNvGrpSpPr/>
          <p:nvPr/>
        </p:nvGrpSpPr>
        <p:grpSpPr>
          <a:xfrm>
            <a:off x="2708371" y="3694653"/>
            <a:ext cx="396000" cy="396000"/>
            <a:chOff x="3206306" y="3934275"/>
            <a:chExt cx="396000" cy="396000"/>
          </a:xfrm>
        </p:grpSpPr>
        <p:sp>
          <p:nvSpPr>
            <p:cNvPr id="574" name="Google Shape;574;p37"/>
            <p:cNvSpPr/>
            <p:nvPr/>
          </p:nvSpPr>
          <p:spPr>
            <a:xfrm rot="-8100000">
              <a:off x="3264299" y="3992267"/>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2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37"/>
            <p:cNvSpPr txBox="1"/>
            <p:nvPr/>
          </p:nvSpPr>
          <p:spPr>
            <a:xfrm>
              <a:off x="3241550" y="3937850"/>
              <a:ext cx="325500" cy="260400"/>
            </a:xfrm>
            <a:prstGeom prst="rect">
              <a:avLst/>
            </a:prstGeom>
            <a:noFill/>
            <a:ln>
              <a:noFill/>
            </a:ln>
            <a:effectLst>
              <a:outerShdw blurRad="28575" dist="9525" dir="5400000" algn="bl" rotWithShape="0">
                <a:srgbClr val="073763">
                  <a:alpha val="1412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latin typeface="Helvetica Neue"/>
                  <a:ea typeface="Helvetica Neue"/>
                  <a:cs typeface="Helvetica Neue"/>
                  <a:sym typeface="Helvetica Neue"/>
                </a:rPr>
                <a:t>1</a:t>
              </a:r>
              <a:endParaRPr sz="1400" b="0" i="0" u="none" strike="noStrike" cap="none">
                <a:solidFill>
                  <a:srgbClr val="000000"/>
                </a:solidFill>
                <a:latin typeface="Arial"/>
                <a:ea typeface="Arial"/>
                <a:cs typeface="Arial"/>
                <a:sym typeface="Arial"/>
              </a:endParaRPr>
            </a:p>
          </p:txBody>
        </p:sp>
      </p:grpSp>
      <p:grpSp>
        <p:nvGrpSpPr>
          <p:cNvPr id="576" name="Google Shape;576;p37"/>
          <p:cNvGrpSpPr/>
          <p:nvPr/>
        </p:nvGrpSpPr>
        <p:grpSpPr>
          <a:xfrm>
            <a:off x="2651820" y="2748873"/>
            <a:ext cx="396000" cy="396000"/>
            <a:chOff x="3206306" y="3934275"/>
            <a:chExt cx="396000" cy="396000"/>
          </a:xfrm>
        </p:grpSpPr>
        <p:sp>
          <p:nvSpPr>
            <p:cNvPr id="577" name="Google Shape;577;p37"/>
            <p:cNvSpPr/>
            <p:nvPr/>
          </p:nvSpPr>
          <p:spPr>
            <a:xfrm rot="-8100000">
              <a:off x="3264299" y="3992267"/>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2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37"/>
            <p:cNvSpPr txBox="1"/>
            <p:nvPr/>
          </p:nvSpPr>
          <p:spPr>
            <a:xfrm>
              <a:off x="3241550" y="3937850"/>
              <a:ext cx="325500" cy="260400"/>
            </a:xfrm>
            <a:prstGeom prst="rect">
              <a:avLst/>
            </a:prstGeom>
            <a:noFill/>
            <a:ln>
              <a:noFill/>
            </a:ln>
            <a:effectLst>
              <a:outerShdw blurRad="28575" dist="9525" dir="5400000" algn="bl" rotWithShape="0">
                <a:srgbClr val="073763">
                  <a:alpha val="1412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grpSp>
      <p:sp>
        <p:nvSpPr>
          <p:cNvPr id="579" name="Google Shape;579;p37"/>
          <p:cNvSpPr txBox="1"/>
          <p:nvPr/>
        </p:nvSpPr>
        <p:spPr>
          <a:xfrm>
            <a:off x="6132724" y="109150"/>
            <a:ext cx="3060000" cy="763800"/>
          </a:xfrm>
          <a:prstGeom prst="rect">
            <a:avLst/>
          </a:prstGeom>
          <a:noFill/>
          <a:ln>
            <a:noFill/>
          </a:ln>
        </p:spPr>
        <p:txBody>
          <a:bodyPr spcFirstLastPara="1" wrap="square" lIns="91425" tIns="108000" rIns="91425" bIns="91425" anchor="t" anchorCtr="0">
            <a:noAutofit/>
          </a:bodyPr>
          <a:lstStyle/>
          <a:p>
            <a:pPr marL="179998" marR="179998" lvl="0" indent="0" algn="l" rtl="0">
              <a:lnSpc>
                <a:spcPct val="100000"/>
              </a:lnSpc>
              <a:spcBef>
                <a:spcPts val="0"/>
              </a:spcBef>
              <a:spcAft>
                <a:spcPts val="0"/>
              </a:spcAft>
              <a:buClr>
                <a:srgbClr val="000000"/>
              </a:buClr>
              <a:buSzPts val="900"/>
              <a:buFont typeface="Arial"/>
              <a:buNone/>
            </a:pPr>
            <a:r>
              <a:rPr lang="fr-FR" sz="1000">
                <a:solidFill>
                  <a:schemeClr val="lt1"/>
                </a:solidFill>
              </a:rPr>
              <a:t>Visualisez les notes de frais à approuver de vos collaborateurs supervisés depuis le menu Approbation.</a:t>
            </a:r>
            <a:endParaRPr sz="1000" b="0" i="0" u="none" strike="noStrike" cap="none">
              <a:solidFill>
                <a:schemeClr val="lt1"/>
              </a:solidFill>
              <a:latin typeface="Arial"/>
              <a:ea typeface="Arial"/>
              <a:cs typeface="Arial"/>
              <a:sym typeface="Arial"/>
            </a:endParaRPr>
          </a:p>
        </p:txBody>
      </p:sp>
      <p:grpSp>
        <p:nvGrpSpPr>
          <p:cNvPr id="580" name="Google Shape;580;p37"/>
          <p:cNvGrpSpPr/>
          <p:nvPr/>
        </p:nvGrpSpPr>
        <p:grpSpPr>
          <a:xfrm>
            <a:off x="4573720" y="4039948"/>
            <a:ext cx="396000" cy="396000"/>
            <a:chOff x="3206306" y="3934275"/>
            <a:chExt cx="396000" cy="396000"/>
          </a:xfrm>
        </p:grpSpPr>
        <p:sp>
          <p:nvSpPr>
            <p:cNvPr id="581" name="Google Shape;581;p37"/>
            <p:cNvSpPr/>
            <p:nvPr/>
          </p:nvSpPr>
          <p:spPr>
            <a:xfrm rot="8100000">
              <a:off x="3264299" y="3992267"/>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2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7"/>
            <p:cNvSpPr txBox="1"/>
            <p:nvPr/>
          </p:nvSpPr>
          <p:spPr>
            <a:xfrm>
              <a:off x="3241550" y="3937850"/>
              <a:ext cx="325500" cy="260400"/>
            </a:xfrm>
            <a:prstGeom prst="rect">
              <a:avLst/>
            </a:prstGeom>
            <a:noFill/>
            <a:ln>
              <a:noFill/>
            </a:ln>
            <a:effectLst>
              <a:outerShdw blurRad="28575" dist="9525" dir="5400000" algn="bl" rotWithShape="0">
                <a:srgbClr val="073763">
                  <a:alpha val="1412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grpSp>
      <p:sp>
        <p:nvSpPr>
          <p:cNvPr id="583" name="Google Shape;583;p37"/>
          <p:cNvSpPr txBox="1"/>
          <p:nvPr/>
        </p:nvSpPr>
        <p:spPr>
          <a:xfrm>
            <a:off x="6350927" y="3694647"/>
            <a:ext cx="2707800" cy="6225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r-FR" sz="1000">
                <a:solidFill>
                  <a:schemeClr val="lt1"/>
                </a:solidFill>
              </a:rPr>
              <a:t>Une fois vos vérifications terminées, vous pouvez approuver la note de frais.</a:t>
            </a:r>
            <a:endParaRPr sz="1000" b="0" i="0" u="none" strike="noStrike" cap="none">
              <a:solidFill>
                <a:schemeClr val="lt1"/>
              </a:solidFill>
              <a:latin typeface="Arial"/>
              <a:ea typeface="Arial"/>
              <a:cs typeface="Arial"/>
              <a:sym typeface="Arial"/>
            </a:endParaRPr>
          </a:p>
        </p:txBody>
      </p:sp>
      <p:sp>
        <p:nvSpPr>
          <p:cNvPr id="584" name="Google Shape;584;p37"/>
          <p:cNvSpPr txBox="1"/>
          <p:nvPr/>
        </p:nvSpPr>
        <p:spPr>
          <a:xfrm>
            <a:off x="6189275" y="4344750"/>
            <a:ext cx="3060000" cy="487800"/>
          </a:xfrm>
          <a:prstGeom prst="rect">
            <a:avLst/>
          </a:prstGeom>
          <a:noFill/>
          <a:ln>
            <a:noFill/>
          </a:ln>
        </p:spPr>
        <p:txBody>
          <a:bodyPr spcFirstLastPara="1" wrap="square" lIns="91425" tIns="108000" rIns="91425" bIns="91425" anchor="t" anchorCtr="0">
            <a:noAutofit/>
          </a:bodyPr>
          <a:lstStyle/>
          <a:p>
            <a:pPr marL="179998" marR="179998" lvl="0" indent="0" algn="l" rtl="0">
              <a:lnSpc>
                <a:spcPct val="100000"/>
              </a:lnSpc>
              <a:spcBef>
                <a:spcPts val="0"/>
              </a:spcBef>
              <a:spcAft>
                <a:spcPts val="0"/>
              </a:spcAft>
              <a:buClr>
                <a:srgbClr val="000000"/>
              </a:buClr>
              <a:buSzPts val="900"/>
              <a:buFont typeface="Arial"/>
              <a:buNone/>
            </a:pPr>
            <a:r>
              <a:rPr lang="fr-FR" sz="1000" b="1" i="1">
                <a:solidFill>
                  <a:schemeClr val="lt1"/>
                </a:solidFill>
              </a:rPr>
              <a:t>Conseil : concentrez-vous sur les dépenses avec une alerte.</a:t>
            </a:r>
            <a:endParaRPr sz="1000" b="1" i="1" u="none" strike="noStrike" cap="none">
              <a:solidFill>
                <a:schemeClr val="lt1"/>
              </a:solidFill>
            </a:endParaRPr>
          </a:p>
        </p:txBody>
      </p:sp>
      <p:grpSp>
        <p:nvGrpSpPr>
          <p:cNvPr id="585" name="Google Shape;585;p37"/>
          <p:cNvGrpSpPr/>
          <p:nvPr/>
        </p:nvGrpSpPr>
        <p:grpSpPr>
          <a:xfrm>
            <a:off x="1177120" y="4192348"/>
            <a:ext cx="396000" cy="396000"/>
            <a:chOff x="3206306" y="3934275"/>
            <a:chExt cx="396000" cy="396000"/>
          </a:xfrm>
        </p:grpSpPr>
        <p:sp>
          <p:nvSpPr>
            <p:cNvPr id="586" name="Google Shape;586;p37"/>
            <p:cNvSpPr/>
            <p:nvPr/>
          </p:nvSpPr>
          <p:spPr>
            <a:xfrm rot="8100000">
              <a:off x="3264299" y="3992267"/>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2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7"/>
            <p:cNvSpPr txBox="1"/>
            <p:nvPr/>
          </p:nvSpPr>
          <p:spPr>
            <a:xfrm>
              <a:off x="3241550" y="3937850"/>
              <a:ext cx="325500" cy="260400"/>
            </a:xfrm>
            <a:prstGeom prst="rect">
              <a:avLst/>
            </a:prstGeom>
            <a:noFill/>
            <a:ln>
              <a:noFill/>
            </a:ln>
            <a:effectLst>
              <a:outerShdw blurRad="28575" dist="9525" dir="5400000" algn="bl" rotWithShape="0">
                <a:srgbClr val="073763">
                  <a:alpha val="1412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latin typeface="Helvetica Neue"/>
                  <a:ea typeface="Helvetica Neue"/>
                  <a:cs typeface="Helvetica Neue"/>
                  <a:sym typeface="Helvetica Neue"/>
                </a:rPr>
                <a:t>3</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Google Shape;593;p38"/>
          <p:cNvPicPr preferRelativeResize="0"/>
          <p:nvPr/>
        </p:nvPicPr>
        <p:blipFill rotWithShape="1">
          <a:blip r:embed="rId3">
            <a:alphaModFix/>
          </a:blip>
          <a:srcRect t="3418"/>
          <a:stretch/>
        </p:blipFill>
        <p:spPr>
          <a:xfrm>
            <a:off x="337250" y="787987"/>
            <a:ext cx="2417451" cy="4153002"/>
          </a:xfrm>
          <a:prstGeom prst="rect">
            <a:avLst/>
          </a:prstGeom>
          <a:noFill/>
          <a:ln>
            <a:noFill/>
          </a:ln>
          <a:effectLst>
            <a:outerShdw blurRad="285750" algn="bl" rotWithShape="0">
              <a:schemeClr val="dk2">
                <a:alpha val="32000"/>
              </a:schemeClr>
            </a:outerShdw>
          </a:effectLst>
        </p:spPr>
      </p:pic>
      <p:pic>
        <p:nvPicPr>
          <p:cNvPr id="594" name="Google Shape;594;p38"/>
          <p:cNvPicPr preferRelativeResize="0"/>
          <p:nvPr/>
        </p:nvPicPr>
        <p:blipFill rotWithShape="1">
          <a:blip r:embed="rId4">
            <a:alphaModFix/>
          </a:blip>
          <a:srcRect t="8883"/>
          <a:stretch/>
        </p:blipFill>
        <p:spPr>
          <a:xfrm>
            <a:off x="3048950" y="913350"/>
            <a:ext cx="2387925" cy="3870124"/>
          </a:xfrm>
          <a:prstGeom prst="rect">
            <a:avLst/>
          </a:prstGeom>
          <a:noFill/>
          <a:ln>
            <a:noFill/>
          </a:ln>
          <a:effectLst>
            <a:outerShdw blurRad="285750" algn="bl" rotWithShape="0">
              <a:schemeClr val="dk2">
                <a:alpha val="32000"/>
              </a:schemeClr>
            </a:outerShdw>
          </a:effectLst>
        </p:spPr>
      </p:pic>
      <p:sp>
        <p:nvSpPr>
          <p:cNvPr id="595" name="Google Shape;595;p38"/>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28</a:t>
            </a:fld>
            <a:endParaRPr/>
          </a:p>
        </p:txBody>
      </p:sp>
      <p:sp>
        <p:nvSpPr>
          <p:cNvPr id="596" name="Google Shape;596;p38"/>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lt1"/>
              </a:buClr>
              <a:buSzPts val="1400"/>
              <a:buFont typeface="Arial"/>
              <a:buNone/>
            </a:pPr>
            <a:r>
              <a:rPr lang="fr-FR" sz="1400">
                <a:solidFill>
                  <a:srgbClr val="5FC871"/>
                </a:solidFill>
              </a:rPr>
              <a:t>REFUSER UNE NOTE DE FRAIS</a:t>
            </a:r>
            <a:endParaRPr sz="1400">
              <a:solidFill>
                <a:srgbClr val="5FC871"/>
              </a:solidFill>
            </a:endParaRPr>
          </a:p>
        </p:txBody>
      </p:sp>
      <p:grpSp>
        <p:nvGrpSpPr>
          <p:cNvPr id="597" name="Google Shape;597;p38"/>
          <p:cNvGrpSpPr/>
          <p:nvPr/>
        </p:nvGrpSpPr>
        <p:grpSpPr>
          <a:xfrm>
            <a:off x="2104712" y="4206381"/>
            <a:ext cx="396000" cy="396000"/>
            <a:chOff x="3206306" y="3934275"/>
            <a:chExt cx="396000" cy="396000"/>
          </a:xfrm>
        </p:grpSpPr>
        <p:sp>
          <p:nvSpPr>
            <p:cNvPr id="598" name="Google Shape;598;p38"/>
            <p:cNvSpPr/>
            <p:nvPr/>
          </p:nvSpPr>
          <p:spPr>
            <a:xfrm rot="8100000">
              <a:off x="3264299" y="3992267"/>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2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8"/>
            <p:cNvSpPr txBox="1"/>
            <p:nvPr/>
          </p:nvSpPr>
          <p:spPr>
            <a:xfrm>
              <a:off x="3241550" y="3937850"/>
              <a:ext cx="325500" cy="260400"/>
            </a:xfrm>
            <a:prstGeom prst="rect">
              <a:avLst/>
            </a:prstGeom>
            <a:noFill/>
            <a:ln>
              <a:noFill/>
            </a:ln>
            <a:effectLst>
              <a:outerShdw blurRad="28575" dist="9525" dir="5400000" algn="bl" rotWithShape="0">
                <a:srgbClr val="073763">
                  <a:alpha val="1412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latin typeface="Helvetica Neue"/>
                  <a:ea typeface="Helvetica Neue"/>
                  <a:cs typeface="Helvetica Neue"/>
                  <a:sym typeface="Helvetica Neue"/>
                </a:rPr>
                <a:t>1</a:t>
              </a:r>
              <a:endParaRPr sz="1400" b="0" i="0" u="none" strike="noStrike" cap="none">
                <a:solidFill>
                  <a:srgbClr val="000000"/>
                </a:solidFill>
                <a:latin typeface="Arial"/>
                <a:ea typeface="Arial"/>
                <a:cs typeface="Arial"/>
                <a:sym typeface="Arial"/>
              </a:endParaRPr>
            </a:p>
          </p:txBody>
        </p:sp>
      </p:grpSp>
      <p:grpSp>
        <p:nvGrpSpPr>
          <p:cNvPr id="600" name="Google Shape;600;p38"/>
          <p:cNvGrpSpPr/>
          <p:nvPr/>
        </p:nvGrpSpPr>
        <p:grpSpPr>
          <a:xfrm>
            <a:off x="6483681" y="1382925"/>
            <a:ext cx="396000" cy="396000"/>
            <a:chOff x="3206306" y="3934275"/>
            <a:chExt cx="396000" cy="396000"/>
          </a:xfrm>
        </p:grpSpPr>
        <p:sp>
          <p:nvSpPr>
            <p:cNvPr id="601" name="Google Shape;601;p38"/>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38"/>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sp>
        <p:nvSpPr>
          <p:cNvPr id="603" name="Google Shape;603;p38"/>
          <p:cNvSpPr txBox="1"/>
          <p:nvPr/>
        </p:nvSpPr>
        <p:spPr>
          <a:xfrm>
            <a:off x="6483675" y="1734325"/>
            <a:ext cx="2539800" cy="6225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r-FR" sz="1000">
                <a:solidFill>
                  <a:srgbClr val="FFFFFF"/>
                </a:solidFill>
              </a:rPr>
              <a:t>Si vous souhaitez refuser toutes les dépenses de la note de frais, cliquez directement sur le bouton Refuser.</a:t>
            </a:r>
            <a:endParaRPr sz="1000" b="0" i="0" u="none" strike="noStrike" cap="none">
              <a:solidFill>
                <a:srgbClr val="FFFFFF"/>
              </a:solidFill>
              <a:latin typeface="Arial"/>
              <a:ea typeface="Arial"/>
              <a:cs typeface="Arial"/>
              <a:sym typeface="Arial"/>
            </a:endParaRPr>
          </a:p>
        </p:txBody>
      </p:sp>
      <p:grpSp>
        <p:nvGrpSpPr>
          <p:cNvPr id="604" name="Google Shape;604;p38"/>
          <p:cNvGrpSpPr/>
          <p:nvPr/>
        </p:nvGrpSpPr>
        <p:grpSpPr>
          <a:xfrm>
            <a:off x="6490681" y="2786115"/>
            <a:ext cx="396000" cy="396000"/>
            <a:chOff x="3206306" y="3934275"/>
            <a:chExt cx="396000" cy="396000"/>
          </a:xfrm>
        </p:grpSpPr>
        <p:sp>
          <p:nvSpPr>
            <p:cNvPr id="605" name="Google Shape;605;p38"/>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38"/>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sp>
        <p:nvSpPr>
          <p:cNvPr id="607" name="Google Shape;607;p38"/>
          <p:cNvSpPr txBox="1"/>
          <p:nvPr/>
        </p:nvSpPr>
        <p:spPr>
          <a:xfrm>
            <a:off x="6483675" y="3201515"/>
            <a:ext cx="2539800" cy="6225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r-FR" sz="1000">
                <a:solidFill>
                  <a:schemeClr val="lt1"/>
                </a:solidFill>
              </a:rPr>
              <a:t>Vous devrez renseigner obligatoirement le motif avant de pouvoir refuser la note de frais.</a:t>
            </a:r>
            <a:endParaRPr sz="1000" b="0" i="0" u="none" strike="noStrike" cap="none">
              <a:solidFill>
                <a:schemeClr val="lt1"/>
              </a:solidFill>
              <a:latin typeface="Arial"/>
              <a:ea typeface="Arial"/>
              <a:cs typeface="Arial"/>
              <a:sym typeface="Arial"/>
            </a:endParaRPr>
          </a:p>
        </p:txBody>
      </p:sp>
      <p:grpSp>
        <p:nvGrpSpPr>
          <p:cNvPr id="608" name="Google Shape;608;p38"/>
          <p:cNvGrpSpPr/>
          <p:nvPr/>
        </p:nvGrpSpPr>
        <p:grpSpPr>
          <a:xfrm>
            <a:off x="5252546" y="1796053"/>
            <a:ext cx="396000" cy="396000"/>
            <a:chOff x="3206306" y="3934275"/>
            <a:chExt cx="396000" cy="396000"/>
          </a:xfrm>
        </p:grpSpPr>
        <p:sp>
          <p:nvSpPr>
            <p:cNvPr id="609" name="Google Shape;609;p38"/>
            <p:cNvSpPr/>
            <p:nvPr/>
          </p:nvSpPr>
          <p:spPr>
            <a:xfrm rot="-8100000">
              <a:off x="3264299" y="3992267"/>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2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38"/>
            <p:cNvSpPr txBox="1"/>
            <p:nvPr/>
          </p:nvSpPr>
          <p:spPr>
            <a:xfrm>
              <a:off x="3241550" y="3937850"/>
              <a:ext cx="325500" cy="260400"/>
            </a:xfrm>
            <a:prstGeom prst="rect">
              <a:avLst/>
            </a:prstGeom>
            <a:noFill/>
            <a:ln>
              <a:noFill/>
            </a:ln>
            <a:effectLst>
              <a:outerShdw blurRad="28575" dist="9525" dir="5400000" algn="bl" rotWithShape="0">
                <a:srgbClr val="073763">
                  <a:alpha val="1412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39"/>
          <p:cNvPicPr preferRelativeResize="0"/>
          <p:nvPr/>
        </p:nvPicPr>
        <p:blipFill>
          <a:blip r:embed="rId3">
            <a:alphaModFix/>
          </a:blip>
          <a:stretch>
            <a:fillRect/>
          </a:stretch>
        </p:blipFill>
        <p:spPr>
          <a:xfrm>
            <a:off x="154198" y="3376650"/>
            <a:ext cx="5824200" cy="1282899"/>
          </a:xfrm>
          <a:prstGeom prst="rect">
            <a:avLst/>
          </a:prstGeom>
          <a:noFill/>
          <a:ln>
            <a:noFill/>
          </a:ln>
          <a:effectLst>
            <a:outerShdw blurRad="485775" dist="19050" algn="bl" rotWithShape="0">
              <a:srgbClr val="073763">
                <a:alpha val="20000"/>
              </a:srgbClr>
            </a:outerShdw>
          </a:effectLst>
        </p:spPr>
      </p:pic>
      <p:pic>
        <p:nvPicPr>
          <p:cNvPr id="616" name="Google Shape;616;p39"/>
          <p:cNvPicPr preferRelativeResize="0"/>
          <p:nvPr/>
        </p:nvPicPr>
        <p:blipFill>
          <a:blip r:embed="rId4">
            <a:alphaModFix/>
          </a:blip>
          <a:stretch>
            <a:fillRect/>
          </a:stretch>
        </p:blipFill>
        <p:spPr>
          <a:xfrm>
            <a:off x="100275" y="1149651"/>
            <a:ext cx="5932049" cy="1895188"/>
          </a:xfrm>
          <a:prstGeom prst="rect">
            <a:avLst/>
          </a:prstGeom>
          <a:noFill/>
          <a:ln>
            <a:noFill/>
          </a:ln>
          <a:effectLst>
            <a:outerShdw blurRad="485775" dist="19050" algn="bl" rotWithShape="0">
              <a:srgbClr val="073763">
                <a:alpha val="20000"/>
              </a:srgbClr>
            </a:outerShdw>
          </a:effectLst>
        </p:spPr>
      </p:pic>
      <p:sp>
        <p:nvSpPr>
          <p:cNvPr id="617" name="Google Shape;617;p3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29</a:t>
            </a:fld>
            <a:endParaRPr>
              <a:solidFill>
                <a:srgbClr val="FFFFFF"/>
              </a:solidFill>
            </a:endParaRPr>
          </a:p>
        </p:txBody>
      </p:sp>
      <p:sp>
        <p:nvSpPr>
          <p:cNvPr id="618" name="Google Shape;618;p39"/>
          <p:cNvSpPr txBox="1"/>
          <p:nvPr/>
        </p:nvSpPr>
        <p:spPr>
          <a:xfrm>
            <a:off x="6553200" y="1042775"/>
            <a:ext cx="2563200" cy="11154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chemeClr val="lt1"/>
                </a:solidFill>
                <a:latin typeface="Arial"/>
                <a:ea typeface="Arial"/>
                <a:cs typeface="Arial"/>
                <a:sym typeface="Arial"/>
              </a:rPr>
              <a:t>Source de la dépense</a:t>
            </a:r>
            <a:endParaRPr sz="1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Banque Anytime ou Budget Insight. Dépenses remontées automatique de vos cartes anytime ou de société. La dépense reste invalide tant qu’elle n’est pas complète.</a:t>
            </a:r>
            <a:endParaRPr sz="1000" b="1" i="0" u="none" strike="noStrike" cap="none">
              <a:solidFill>
                <a:srgbClr val="FFFFFF"/>
              </a:solidFill>
              <a:latin typeface="Arial"/>
              <a:ea typeface="Arial"/>
              <a:cs typeface="Arial"/>
              <a:sym typeface="Arial"/>
            </a:endParaRPr>
          </a:p>
        </p:txBody>
      </p:sp>
      <p:sp>
        <p:nvSpPr>
          <p:cNvPr id="619" name="Google Shape;619;p39"/>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SYNCHRONISATION BANCAIRE</a:t>
            </a:r>
            <a:endParaRPr sz="1400">
              <a:solidFill>
                <a:srgbClr val="5FC871"/>
              </a:solidFill>
            </a:endParaRPr>
          </a:p>
          <a:p>
            <a:pPr marL="0" marR="0" lvl="0" indent="0" algn="ctr" rtl="0">
              <a:lnSpc>
                <a:spcPct val="100000"/>
              </a:lnSpc>
              <a:spcBef>
                <a:spcPts val="0"/>
              </a:spcBef>
              <a:spcAft>
                <a:spcPts val="0"/>
              </a:spcAft>
              <a:buClr>
                <a:schemeClr val="lt1"/>
              </a:buClr>
              <a:buSzPts val="1400"/>
              <a:buFont typeface="Arial"/>
              <a:buNone/>
            </a:pPr>
            <a:r>
              <a:rPr lang="fr-FR" sz="1000">
                <a:solidFill>
                  <a:srgbClr val="999999"/>
                </a:solidFill>
              </a:rPr>
              <a:t>ANYTIME / BUDGET INSIGHT</a:t>
            </a:r>
            <a:endParaRPr sz="1000">
              <a:solidFill>
                <a:srgbClr val="999999"/>
              </a:solidFill>
            </a:endParaRPr>
          </a:p>
        </p:txBody>
      </p:sp>
      <p:grpSp>
        <p:nvGrpSpPr>
          <p:cNvPr id="620" name="Google Shape;620;p39"/>
          <p:cNvGrpSpPr/>
          <p:nvPr/>
        </p:nvGrpSpPr>
        <p:grpSpPr>
          <a:xfrm>
            <a:off x="6500681" y="646775"/>
            <a:ext cx="396000" cy="396000"/>
            <a:chOff x="3206306" y="3934275"/>
            <a:chExt cx="396000" cy="396000"/>
          </a:xfrm>
        </p:grpSpPr>
        <p:sp>
          <p:nvSpPr>
            <p:cNvPr id="621" name="Google Shape;621;p39"/>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39"/>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nvGrpSpPr>
          <p:cNvPr id="623" name="Google Shape;623;p39"/>
          <p:cNvGrpSpPr/>
          <p:nvPr/>
        </p:nvGrpSpPr>
        <p:grpSpPr>
          <a:xfrm>
            <a:off x="944752" y="3896298"/>
            <a:ext cx="396000" cy="396000"/>
            <a:chOff x="3206306" y="3934275"/>
            <a:chExt cx="396000" cy="396000"/>
          </a:xfrm>
        </p:grpSpPr>
        <p:sp>
          <p:nvSpPr>
            <p:cNvPr id="624" name="Google Shape;624;p39"/>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39"/>
            <p:cNvSpPr txBox="1"/>
            <p:nvPr/>
          </p:nvSpPr>
          <p:spPr>
            <a:xfrm>
              <a:off x="3241550" y="3937850"/>
              <a:ext cx="325500" cy="260400"/>
            </a:xfrm>
            <a:prstGeom prst="rect">
              <a:avLst/>
            </a:prstGeom>
            <a:noFill/>
            <a:ln>
              <a:noFill/>
            </a:ln>
            <a:effectLst>
              <a:outerShdw blurRad="28575" dist="9525" dir="5400000" algn="bl" rotWithShape="0">
                <a:srgbClr val="073763">
                  <a:alpha val="13725"/>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sp>
        <p:nvSpPr>
          <p:cNvPr id="626" name="Google Shape;626;p39"/>
          <p:cNvSpPr txBox="1"/>
          <p:nvPr/>
        </p:nvSpPr>
        <p:spPr>
          <a:xfrm>
            <a:off x="6553200" y="2974675"/>
            <a:ext cx="2324100" cy="7773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chemeClr val="lt1"/>
                </a:solidFill>
                <a:latin typeface="Arial"/>
                <a:ea typeface="Arial"/>
                <a:cs typeface="Arial"/>
                <a:sym typeface="Arial"/>
              </a:rPr>
              <a:t>Source : Rapprochement</a:t>
            </a:r>
            <a:endParaRPr sz="1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Si vous avez synchronisé Cleemy avec des flux bancaires, ceux-ci sont automatiquement rapprochés des dépenses créées par </a:t>
            </a:r>
            <a:r>
              <a:rPr lang="fr-FR" sz="1000" b="0" i="0" u="none" strike="noStrike" cap="none">
                <a:solidFill>
                  <a:schemeClr val="lt1"/>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reconnaissance de caractères</a:t>
            </a:r>
            <a:r>
              <a:rPr lang="fr-FR" sz="1000" b="0" i="0" u="none" strike="noStrike" cap="none">
                <a:solidFill>
                  <a:schemeClr val="lt1"/>
                </a:solidFill>
                <a:latin typeface="Arial"/>
                <a:ea typeface="Arial"/>
                <a:cs typeface="Arial"/>
                <a:sym typeface="Arial"/>
              </a:rPr>
              <a:t> (slide 19).</a:t>
            </a:r>
            <a:endParaRPr sz="1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nvGrpSpPr>
          <p:cNvPr id="627" name="Google Shape;627;p39"/>
          <p:cNvGrpSpPr/>
          <p:nvPr/>
        </p:nvGrpSpPr>
        <p:grpSpPr>
          <a:xfrm>
            <a:off x="6500681" y="2578675"/>
            <a:ext cx="396000" cy="396000"/>
            <a:chOff x="3206306" y="3934275"/>
            <a:chExt cx="396000" cy="396000"/>
          </a:xfrm>
        </p:grpSpPr>
        <p:sp>
          <p:nvSpPr>
            <p:cNvPr id="628" name="Google Shape;628;p39"/>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39"/>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grpSp>
        <p:nvGrpSpPr>
          <p:cNvPr id="630" name="Google Shape;630;p39"/>
          <p:cNvGrpSpPr/>
          <p:nvPr/>
        </p:nvGrpSpPr>
        <p:grpSpPr>
          <a:xfrm>
            <a:off x="868551" y="1803515"/>
            <a:ext cx="396000" cy="396000"/>
            <a:chOff x="3206306" y="3934275"/>
            <a:chExt cx="396000" cy="396000"/>
          </a:xfrm>
        </p:grpSpPr>
        <p:sp>
          <p:nvSpPr>
            <p:cNvPr id="631" name="Google Shape;631;p39"/>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39"/>
            <p:cNvSpPr txBox="1"/>
            <p:nvPr/>
          </p:nvSpPr>
          <p:spPr>
            <a:xfrm>
              <a:off x="3241550" y="3937850"/>
              <a:ext cx="325500" cy="260400"/>
            </a:xfrm>
            <a:prstGeom prst="rect">
              <a:avLst/>
            </a:prstGeom>
            <a:noFill/>
            <a:ln>
              <a:noFill/>
            </a:ln>
            <a:effectLst>
              <a:outerShdw blurRad="28575" dist="9525" dir="5400000" algn="bl" rotWithShape="0">
                <a:srgbClr val="073763">
                  <a:alpha val="13725"/>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Arial"/>
              <a:buNone/>
            </a:pPr>
            <a:fld id="{00000000-1234-1234-1234-123412341234}" type="slidenum">
              <a:rPr lang="fr-FR"/>
              <a:t>3</a:t>
            </a:fld>
            <a:endParaRPr/>
          </a:p>
        </p:txBody>
      </p:sp>
      <p:sp>
        <p:nvSpPr>
          <p:cNvPr id="97" name="Google Shape;97;p13"/>
          <p:cNvSpPr txBox="1">
            <a:spLocks noGrp="1"/>
          </p:cNvSpPr>
          <p:nvPr>
            <p:ph type="sldNum" idx="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Arial"/>
              <a:buNone/>
            </a:pPr>
            <a:fld id="{00000000-1234-1234-1234-123412341234}" type="slidenum">
              <a:rPr lang="fr-FR"/>
              <a:t>3</a:t>
            </a:fld>
            <a:endParaRPr/>
          </a:p>
        </p:txBody>
      </p:sp>
      <p:pic>
        <p:nvPicPr>
          <p:cNvPr id="98" name="Google Shape;98;p13"/>
          <p:cNvPicPr preferRelativeResize="0"/>
          <p:nvPr/>
        </p:nvPicPr>
        <p:blipFill rotWithShape="1">
          <a:blip r:embed="rId3">
            <a:alphaModFix/>
          </a:blip>
          <a:srcRect l="1850" t="13016" r="1249" b="8647"/>
          <a:stretch/>
        </p:blipFill>
        <p:spPr>
          <a:xfrm>
            <a:off x="6842525" y="4101313"/>
            <a:ext cx="1640400" cy="279900"/>
          </a:xfrm>
          <a:prstGeom prst="roundRect">
            <a:avLst>
              <a:gd name="adj" fmla="val 16667"/>
            </a:avLst>
          </a:prstGeom>
          <a:noFill/>
          <a:ln>
            <a:noFill/>
          </a:ln>
          <a:effectLst>
            <a:outerShdw blurRad="357188" dist="9525" dir="5400000" algn="bl" rotWithShape="0">
              <a:srgbClr val="073763">
                <a:alpha val="4313"/>
              </a:srgbClr>
            </a:outerShdw>
          </a:effectLst>
        </p:spPr>
      </p:pic>
      <p:sp>
        <p:nvSpPr>
          <p:cNvPr id="99" name="Google Shape;99;p13"/>
          <p:cNvSpPr txBox="1"/>
          <p:nvPr/>
        </p:nvSpPr>
        <p:spPr>
          <a:xfrm>
            <a:off x="6500675" y="3353088"/>
            <a:ext cx="2538600" cy="713100"/>
          </a:xfrm>
          <a:prstGeom prst="rect">
            <a:avLst/>
          </a:prstGeom>
          <a:noFill/>
          <a:ln>
            <a:noFill/>
          </a:ln>
        </p:spPr>
        <p:txBody>
          <a:bodyPr spcFirstLastPara="1" wrap="square" lIns="91425" tIns="0" rIns="91425" bIns="91425" anchor="t" anchorCtr="0">
            <a:noAutofit/>
          </a:bodyPr>
          <a:lstStyle/>
          <a:p>
            <a:pPr marL="0" marR="0" lvl="0" indent="0" algn="l" rtl="0">
              <a:lnSpc>
                <a:spcPct val="150000"/>
              </a:lnSpc>
              <a:spcBef>
                <a:spcPts val="0"/>
              </a:spcBef>
              <a:spcAft>
                <a:spcPts val="0"/>
              </a:spcAft>
              <a:buClr>
                <a:srgbClr val="000000"/>
              </a:buClr>
              <a:buSzPts val="900"/>
              <a:buFont typeface="Arial"/>
              <a:buNone/>
            </a:pPr>
            <a:r>
              <a:rPr lang="fr-FR" sz="900" b="0" i="1" u="none" strike="noStrike" cap="none">
                <a:solidFill>
                  <a:srgbClr val="FFFFFF"/>
                </a:solidFill>
                <a:latin typeface="Arial"/>
                <a:ea typeface="Arial"/>
                <a:cs typeface="Arial"/>
                <a:sym typeface="Arial"/>
              </a:rPr>
              <a:t>Si vous avez une connexion Google Apps,</a:t>
            </a:r>
            <a:br>
              <a:rPr lang="fr-FR" sz="900" b="0" i="1" u="none" strike="noStrike" cap="none">
                <a:solidFill>
                  <a:srgbClr val="FFFFFF"/>
                </a:solidFill>
                <a:latin typeface="Arial"/>
                <a:ea typeface="Arial"/>
                <a:cs typeface="Arial"/>
                <a:sym typeface="Arial"/>
              </a:rPr>
            </a:br>
            <a:r>
              <a:rPr lang="fr-FR" sz="900" b="0" i="1" u="none" strike="noStrike" cap="none">
                <a:solidFill>
                  <a:srgbClr val="FFFFFF"/>
                </a:solidFill>
                <a:latin typeface="Arial"/>
                <a:ea typeface="Arial"/>
                <a:cs typeface="Arial"/>
                <a:sym typeface="Arial"/>
              </a:rPr>
              <a:t>il suffit de cliquer sur le bouton et de vous authentifier avec Google.</a:t>
            </a:r>
            <a:endParaRPr sz="900" b="0" i="1" u="none" strike="noStrike" cap="none">
              <a:solidFill>
                <a:srgbClr val="FFFFFF"/>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4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30</a:t>
            </a:fld>
            <a:endParaRPr>
              <a:solidFill>
                <a:srgbClr val="FFFFFF"/>
              </a:solidFill>
            </a:endParaRPr>
          </a:p>
        </p:txBody>
      </p:sp>
      <p:sp>
        <p:nvSpPr>
          <p:cNvPr id="638" name="Google Shape;638;p40"/>
          <p:cNvSpPr txBox="1"/>
          <p:nvPr/>
        </p:nvSpPr>
        <p:spPr>
          <a:xfrm>
            <a:off x="6553200" y="1354732"/>
            <a:ext cx="2563200" cy="11154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chemeClr val="lt1"/>
                </a:solidFill>
                <a:latin typeface="Arial"/>
                <a:ea typeface="Arial"/>
                <a:cs typeface="Arial"/>
                <a:sym typeface="Arial"/>
              </a:rPr>
              <a:t>Remboursement en attente</a:t>
            </a:r>
            <a:endParaRPr sz="1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Résumé du montant des notes de frais déclarées en attente de remboursement.</a:t>
            </a:r>
            <a:endParaRPr sz="1000" b="1" i="0" u="none" strike="noStrike" cap="none">
              <a:solidFill>
                <a:srgbClr val="FFFFFF"/>
              </a:solidFill>
              <a:latin typeface="Arial"/>
              <a:ea typeface="Arial"/>
              <a:cs typeface="Arial"/>
              <a:sym typeface="Arial"/>
            </a:endParaRPr>
          </a:p>
        </p:txBody>
      </p:sp>
      <p:sp>
        <p:nvSpPr>
          <p:cNvPr id="639" name="Google Shape;639;p40"/>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SYNCHRONISATION BANCAIRE – SITUATION MOBILE</a:t>
            </a:r>
            <a:endParaRPr sz="1400">
              <a:solidFill>
                <a:srgbClr val="5FC871"/>
              </a:solidFill>
            </a:endParaRPr>
          </a:p>
          <a:p>
            <a:pPr marL="0" marR="0" lvl="0" indent="0" algn="ctr" rtl="0">
              <a:lnSpc>
                <a:spcPct val="100000"/>
              </a:lnSpc>
              <a:spcBef>
                <a:spcPts val="0"/>
              </a:spcBef>
              <a:spcAft>
                <a:spcPts val="0"/>
              </a:spcAft>
              <a:buClr>
                <a:schemeClr val="lt1"/>
              </a:buClr>
              <a:buSzPts val="1400"/>
              <a:buFont typeface="Arial"/>
              <a:buNone/>
            </a:pPr>
            <a:r>
              <a:rPr lang="fr-FR" sz="1000">
                <a:solidFill>
                  <a:srgbClr val="999999"/>
                </a:solidFill>
              </a:rPr>
              <a:t>ANYTIME</a:t>
            </a:r>
            <a:endParaRPr sz="1000">
              <a:solidFill>
                <a:srgbClr val="999999"/>
              </a:solidFill>
            </a:endParaRPr>
          </a:p>
        </p:txBody>
      </p:sp>
      <p:grpSp>
        <p:nvGrpSpPr>
          <p:cNvPr id="640" name="Google Shape;640;p40"/>
          <p:cNvGrpSpPr/>
          <p:nvPr/>
        </p:nvGrpSpPr>
        <p:grpSpPr>
          <a:xfrm>
            <a:off x="6500681" y="958732"/>
            <a:ext cx="396000" cy="396000"/>
            <a:chOff x="3206306" y="3934275"/>
            <a:chExt cx="396000" cy="396000"/>
          </a:xfrm>
        </p:grpSpPr>
        <p:sp>
          <p:nvSpPr>
            <p:cNvPr id="641" name="Google Shape;641;p4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40"/>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sp>
        <p:nvSpPr>
          <p:cNvPr id="643" name="Google Shape;643;p40"/>
          <p:cNvSpPr txBox="1"/>
          <p:nvPr/>
        </p:nvSpPr>
        <p:spPr>
          <a:xfrm>
            <a:off x="6553200" y="2517475"/>
            <a:ext cx="2324100" cy="7773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chemeClr val="lt1"/>
                </a:solidFill>
                <a:latin typeface="Arial"/>
                <a:ea typeface="Arial"/>
                <a:cs typeface="Arial"/>
                <a:sym typeface="Arial"/>
              </a:rPr>
              <a:t>Carte Anytime</a:t>
            </a:r>
            <a:endParaRPr sz="1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Arial"/>
                <a:ea typeface="Arial"/>
                <a:cs typeface="Arial"/>
                <a:sym typeface="Arial"/>
              </a:rPr>
              <a:t>Montant disponible sur votre carte Anytime.</a:t>
            </a:r>
            <a:endParaRPr sz="1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nvGrpSpPr>
          <p:cNvPr id="644" name="Google Shape;644;p40"/>
          <p:cNvGrpSpPr/>
          <p:nvPr/>
        </p:nvGrpSpPr>
        <p:grpSpPr>
          <a:xfrm>
            <a:off x="6500681" y="2121475"/>
            <a:ext cx="396000" cy="396000"/>
            <a:chOff x="3206306" y="3934275"/>
            <a:chExt cx="396000" cy="396000"/>
          </a:xfrm>
        </p:grpSpPr>
        <p:sp>
          <p:nvSpPr>
            <p:cNvPr id="645" name="Google Shape;645;p4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40"/>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pic>
        <p:nvPicPr>
          <p:cNvPr id="647" name="Google Shape;647;p40" descr="Une image contenant capture d’écran&#10;&#10;Description générée automatiquement"/>
          <p:cNvPicPr preferRelativeResize="0"/>
          <p:nvPr/>
        </p:nvPicPr>
        <p:blipFill rotWithShape="1">
          <a:blip r:embed="rId3">
            <a:alphaModFix/>
          </a:blip>
          <a:srcRect t="3728" b="14122"/>
          <a:stretch/>
        </p:blipFill>
        <p:spPr>
          <a:xfrm>
            <a:off x="1907816" y="1241739"/>
            <a:ext cx="2373146" cy="3465871"/>
          </a:xfrm>
          <a:prstGeom prst="rect">
            <a:avLst/>
          </a:prstGeom>
          <a:noFill/>
          <a:ln>
            <a:noFill/>
          </a:ln>
          <a:effectLst>
            <a:outerShdw blurRad="285750" dist="28575" dir="5460000" algn="bl" rotWithShape="0">
              <a:schemeClr val="dk2">
                <a:alpha val="19000"/>
              </a:schemeClr>
            </a:outerShdw>
          </a:effectLst>
        </p:spPr>
      </p:pic>
      <p:grpSp>
        <p:nvGrpSpPr>
          <p:cNvPr id="648" name="Google Shape;648;p40"/>
          <p:cNvGrpSpPr/>
          <p:nvPr/>
        </p:nvGrpSpPr>
        <p:grpSpPr>
          <a:xfrm>
            <a:off x="2277381" y="2687252"/>
            <a:ext cx="396000" cy="396000"/>
            <a:chOff x="3206306" y="3934275"/>
            <a:chExt cx="396000" cy="396000"/>
          </a:xfrm>
        </p:grpSpPr>
        <p:sp>
          <p:nvSpPr>
            <p:cNvPr id="649" name="Google Shape;649;p4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40"/>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grpSp>
      <p:grpSp>
        <p:nvGrpSpPr>
          <p:cNvPr id="651" name="Google Shape;651;p40"/>
          <p:cNvGrpSpPr/>
          <p:nvPr/>
        </p:nvGrpSpPr>
        <p:grpSpPr>
          <a:xfrm>
            <a:off x="2011910" y="1319829"/>
            <a:ext cx="396000" cy="396000"/>
            <a:chOff x="3206306" y="3934275"/>
            <a:chExt cx="396000" cy="396000"/>
          </a:xfrm>
        </p:grpSpPr>
        <p:sp>
          <p:nvSpPr>
            <p:cNvPr id="652" name="Google Shape;652;p4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40"/>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1</a:t>
              </a:r>
              <a:endParaRPr sz="1400" b="0" i="0" u="none" strike="noStrike" cap="none">
                <a:solidFill>
                  <a:srgbClr val="000000"/>
                </a:solidFill>
                <a:latin typeface="Arial"/>
                <a:ea typeface="Arial"/>
                <a:cs typeface="Arial"/>
                <a:sym typeface="Arial"/>
              </a:endParaRPr>
            </a:p>
          </p:txBody>
        </p:sp>
      </p:grpSp>
      <p:grpSp>
        <p:nvGrpSpPr>
          <p:cNvPr id="654" name="Google Shape;654;p40"/>
          <p:cNvGrpSpPr/>
          <p:nvPr/>
        </p:nvGrpSpPr>
        <p:grpSpPr>
          <a:xfrm>
            <a:off x="6553206" y="3268300"/>
            <a:ext cx="396000" cy="396000"/>
            <a:chOff x="3206306" y="3934275"/>
            <a:chExt cx="396000" cy="396000"/>
          </a:xfrm>
        </p:grpSpPr>
        <p:sp>
          <p:nvSpPr>
            <p:cNvPr id="655" name="Google Shape;655;p4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40"/>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rPr>
                <a:t>3</a:t>
              </a:r>
              <a:endParaRPr sz="1400" b="0" i="0" u="none" strike="noStrike" cap="none">
                <a:solidFill>
                  <a:srgbClr val="000000"/>
                </a:solidFill>
                <a:latin typeface="Arial"/>
                <a:ea typeface="Arial"/>
                <a:cs typeface="Arial"/>
                <a:sym typeface="Arial"/>
              </a:endParaRPr>
            </a:p>
          </p:txBody>
        </p:sp>
      </p:grpSp>
      <p:sp>
        <p:nvSpPr>
          <p:cNvPr id="657" name="Google Shape;657;p40"/>
          <p:cNvSpPr txBox="1"/>
          <p:nvPr/>
        </p:nvSpPr>
        <p:spPr>
          <a:xfrm>
            <a:off x="6597750" y="3664300"/>
            <a:ext cx="2324100" cy="7773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a:solidFill>
                  <a:schemeClr val="lt1"/>
                </a:solidFill>
              </a:rPr>
              <a:t>Afficher le code PIN</a:t>
            </a:r>
            <a:endParaRPr sz="1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a:solidFill>
                  <a:schemeClr val="lt1"/>
                </a:solidFill>
              </a:rPr>
              <a:t>Récupérez votre code PIN depuis votre application mobile.</a:t>
            </a:r>
            <a:endParaRPr sz="1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grpSp>
        <p:nvGrpSpPr>
          <p:cNvPr id="658" name="Google Shape;658;p40"/>
          <p:cNvGrpSpPr/>
          <p:nvPr/>
        </p:nvGrpSpPr>
        <p:grpSpPr>
          <a:xfrm rot="-5400000">
            <a:off x="2296706" y="3523375"/>
            <a:ext cx="396001" cy="396000"/>
            <a:chOff x="3206306" y="3934275"/>
            <a:chExt cx="396001" cy="396000"/>
          </a:xfrm>
        </p:grpSpPr>
        <p:sp>
          <p:nvSpPr>
            <p:cNvPr id="659" name="Google Shape;659;p4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40"/>
            <p:cNvSpPr txBox="1"/>
            <p:nvPr/>
          </p:nvSpPr>
          <p:spPr>
            <a:xfrm rot="5400000">
              <a:off x="3309356" y="4002081"/>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rPr>
                <a:t>3</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4"/>
          <p:cNvPicPr preferRelativeResize="0"/>
          <p:nvPr/>
        </p:nvPicPr>
        <p:blipFill rotWithShape="1">
          <a:blip r:embed="rId3">
            <a:alphaModFix/>
          </a:blip>
          <a:srcRect r="1146"/>
          <a:stretch/>
        </p:blipFill>
        <p:spPr>
          <a:xfrm>
            <a:off x="180925" y="1466850"/>
            <a:ext cx="5770752" cy="2745524"/>
          </a:xfrm>
          <a:prstGeom prst="rect">
            <a:avLst/>
          </a:prstGeom>
          <a:noFill/>
          <a:ln>
            <a:noFill/>
          </a:ln>
          <a:effectLst>
            <a:outerShdw blurRad="357188" dist="19050" dir="5400000" algn="bl" rotWithShape="0">
              <a:srgbClr val="20124D">
                <a:alpha val="13730"/>
              </a:srgbClr>
            </a:outerShdw>
          </a:effectLst>
        </p:spPr>
      </p:pic>
      <p:sp>
        <p:nvSpPr>
          <p:cNvPr id="106" name="Google Shape;106;p14"/>
          <p:cNvSpPr txBox="1"/>
          <p:nvPr/>
        </p:nvSpPr>
        <p:spPr>
          <a:xfrm>
            <a:off x="6500663" y="1338263"/>
            <a:ext cx="2324100" cy="5739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rgbClr val="FFFFFF"/>
                </a:solidFill>
                <a:latin typeface="Arial"/>
                <a:ea typeface="Arial"/>
                <a:cs typeface="Arial"/>
                <a:sym typeface="Arial"/>
              </a:rPr>
              <a:t>Vous visualisez le montant des notes de frais que vous avez en cours.</a:t>
            </a:r>
            <a:endParaRPr sz="1000" b="0" i="0" u="none" strike="noStrike" cap="none">
              <a:solidFill>
                <a:srgbClr val="FFFFFF"/>
              </a:solidFill>
              <a:latin typeface="Arial"/>
              <a:ea typeface="Arial"/>
              <a:cs typeface="Arial"/>
              <a:sym typeface="Arial"/>
            </a:endParaRPr>
          </a:p>
        </p:txBody>
      </p:sp>
      <p:sp>
        <p:nvSpPr>
          <p:cNvPr id="107" name="Google Shape;107;p14"/>
          <p:cNvSpPr txBox="1"/>
          <p:nvPr/>
        </p:nvSpPr>
        <p:spPr>
          <a:xfrm>
            <a:off x="6500675" y="2403325"/>
            <a:ext cx="2324100" cy="5739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rgbClr val="FFFFFF"/>
                </a:solidFill>
                <a:latin typeface="Arial"/>
                <a:ea typeface="Arial"/>
                <a:cs typeface="Arial"/>
                <a:sym typeface="Arial"/>
              </a:rPr>
              <a:t>Vous visualisez la totalité des frais que vous avez engagé.</a:t>
            </a:r>
            <a:endParaRPr sz="1000" b="0" i="0" u="none" strike="noStrike" cap="none">
              <a:solidFill>
                <a:srgbClr val="FFFFFF"/>
              </a:solidFill>
              <a:latin typeface="Arial"/>
              <a:ea typeface="Arial"/>
              <a:cs typeface="Arial"/>
              <a:sym typeface="Arial"/>
            </a:endParaRPr>
          </a:p>
        </p:txBody>
      </p:sp>
      <p:sp>
        <p:nvSpPr>
          <p:cNvPr id="108" name="Google Shape;108;p14"/>
          <p:cNvSpPr txBox="1"/>
          <p:nvPr/>
        </p:nvSpPr>
        <p:spPr>
          <a:xfrm>
            <a:off x="6500675" y="3468371"/>
            <a:ext cx="2324100" cy="7440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rgbClr val="FFFFFF"/>
                </a:solidFill>
                <a:latin typeface="Arial"/>
                <a:ea typeface="Arial"/>
                <a:cs typeface="Arial"/>
                <a:sym typeface="Arial"/>
              </a:rPr>
              <a:t>Des liens rapides vous permettent d’accéder directement à certains onglets.</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Arial"/>
              <a:ea typeface="Arial"/>
              <a:cs typeface="Arial"/>
              <a:sym typeface="Arial"/>
            </a:endParaRPr>
          </a:p>
        </p:txBody>
      </p:sp>
      <p:sp>
        <p:nvSpPr>
          <p:cNvPr id="109" name="Google Shape;109;p14"/>
          <p:cNvSpPr txBox="1">
            <a:spLocks noGrp="1"/>
          </p:cNvSpPr>
          <p:nvPr>
            <p:ph type="title" idx="4294967295"/>
          </p:nvPr>
        </p:nvSpPr>
        <p:spPr>
          <a:xfrm>
            <a:off x="0" y="378350"/>
            <a:ext cx="6132600" cy="3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PAGE D’ACCUEIL</a:t>
            </a:r>
            <a:endParaRPr sz="1400">
              <a:solidFill>
                <a:srgbClr val="5FC871"/>
              </a:solidFill>
            </a:endParaRPr>
          </a:p>
        </p:txBody>
      </p:sp>
      <p:grpSp>
        <p:nvGrpSpPr>
          <p:cNvPr id="110" name="Google Shape;110;p14"/>
          <p:cNvGrpSpPr/>
          <p:nvPr/>
        </p:nvGrpSpPr>
        <p:grpSpPr>
          <a:xfrm>
            <a:off x="6500681" y="942275"/>
            <a:ext cx="396000" cy="396000"/>
            <a:chOff x="3206306" y="3934275"/>
            <a:chExt cx="396000" cy="396000"/>
          </a:xfrm>
        </p:grpSpPr>
        <p:sp>
          <p:nvSpPr>
            <p:cNvPr id="111" name="Google Shape;111;p1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4"/>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1</a:t>
              </a:r>
              <a:endParaRPr sz="1400" b="0" i="0" u="none" strike="noStrike" cap="none">
                <a:solidFill>
                  <a:srgbClr val="000000"/>
                </a:solidFill>
                <a:latin typeface="Arial"/>
                <a:ea typeface="Arial"/>
                <a:cs typeface="Arial"/>
                <a:sym typeface="Arial"/>
              </a:endParaRPr>
            </a:p>
          </p:txBody>
        </p:sp>
      </p:grpSp>
      <p:grpSp>
        <p:nvGrpSpPr>
          <p:cNvPr id="113" name="Google Shape;113;p14"/>
          <p:cNvGrpSpPr/>
          <p:nvPr/>
        </p:nvGrpSpPr>
        <p:grpSpPr>
          <a:xfrm>
            <a:off x="6500681" y="2007325"/>
            <a:ext cx="396000" cy="396000"/>
            <a:chOff x="3206306" y="3934275"/>
            <a:chExt cx="396000" cy="396000"/>
          </a:xfrm>
        </p:grpSpPr>
        <p:sp>
          <p:nvSpPr>
            <p:cNvPr id="114" name="Google Shape;114;p1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4"/>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grpSp>
      <p:grpSp>
        <p:nvGrpSpPr>
          <p:cNvPr id="116" name="Google Shape;116;p14"/>
          <p:cNvGrpSpPr/>
          <p:nvPr/>
        </p:nvGrpSpPr>
        <p:grpSpPr>
          <a:xfrm>
            <a:off x="6500681" y="3072375"/>
            <a:ext cx="396000" cy="396000"/>
            <a:chOff x="3206306" y="3934275"/>
            <a:chExt cx="396000" cy="396000"/>
          </a:xfrm>
        </p:grpSpPr>
        <p:sp>
          <p:nvSpPr>
            <p:cNvPr id="117" name="Google Shape;117;p1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4"/>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Helvetica Neue"/>
                  <a:ea typeface="Helvetica Neue"/>
                  <a:cs typeface="Helvetica Neue"/>
                  <a:sym typeface="Helvetica Neue"/>
                </a:rPr>
                <a:t>3</a:t>
              </a:r>
              <a:endParaRPr sz="1400" b="0" i="0" u="none" strike="noStrike" cap="none">
                <a:solidFill>
                  <a:srgbClr val="000000"/>
                </a:solidFill>
                <a:latin typeface="Arial"/>
                <a:ea typeface="Arial"/>
                <a:cs typeface="Arial"/>
                <a:sym typeface="Arial"/>
              </a:endParaRPr>
            </a:p>
          </p:txBody>
        </p:sp>
      </p:grpSp>
      <p:grpSp>
        <p:nvGrpSpPr>
          <p:cNvPr id="119" name="Google Shape;119;p14"/>
          <p:cNvGrpSpPr/>
          <p:nvPr/>
        </p:nvGrpSpPr>
        <p:grpSpPr>
          <a:xfrm>
            <a:off x="3910325" y="2885813"/>
            <a:ext cx="389399" cy="389399"/>
            <a:chOff x="3209700" y="3934175"/>
            <a:chExt cx="389399" cy="389399"/>
          </a:xfrm>
        </p:grpSpPr>
        <p:sp>
          <p:nvSpPr>
            <p:cNvPr id="120" name="Google Shape;120;p14"/>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4"/>
            <p:cNvSpPr txBox="1"/>
            <p:nvPr/>
          </p:nvSpPr>
          <p:spPr>
            <a:xfrm>
              <a:off x="3241550" y="4015175"/>
              <a:ext cx="325500" cy="227400"/>
            </a:xfrm>
            <a:prstGeom prst="rect">
              <a:avLst/>
            </a:prstGeom>
            <a:noFill/>
            <a:ln>
              <a:noFill/>
            </a:ln>
            <a:effectLst>
              <a:outerShdw blurRad="28575" dist="9525" dir="5400000" algn="bl" rotWithShape="0">
                <a:srgbClr val="073763">
                  <a:alpha val="1372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nvGrpSpPr>
          <p:cNvPr id="122" name="Google Shape;122;p14"/>
          <p:cNvGrpSpPr/>
          <p:nvPr/>
        </p:nvGrpSpPr>
        <p:grpSpPr>
          <a:xfrm>
            <a:off x="3910325" y="3239763"/>
            <a:ext cx="389399" cy="389399"/>
            <a:chOff x="3209700" y="3934175"/>
            <a:chExt cx="389399" cy="389399"/>
          </a:xfrm>
        </p:grpSpPr>
        <p:sp>
          <p:nvSpPr>
            <p:cNvPr id="123" name="Google Shape;123;p14"/>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4"/>
            <p:cNvSpPr txBox="1"/>
            <p:nvPr/>
          </p:nvSpPr>
          <p:spPr>
            <a:xfrm>
              <a:off x="3241550" y="4015175"/>
              <a:ext cx="325500" cy="227400"/>
            </a:xfrm>
            <a:prstGeom prst="rect">
              <a:avLst/>
            </a:prstGeom>
            <a:noFill/>
            <a:ln>
              <a:noFill/>
            </a:ln>
            <a:effectLst>
              <a:outerShdw blurRad="28575" dist="9525" dir="5400000" algn="bl" rotWithShape="0">
                <a:srgbClr val="073763">
                  <a:alpha val="1372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grpSp>
        <p:nvGrpSpPr>
          <p:cNvPr id="125" name="Google Shape;125;p14"/>
          <p:cNvGrpSpPr/>
          <p:nvPr/>
        </p:nvGrpSpPr>
        <p:grpSpPr>
          <a:xfrm>
            <a:off x="3910325" y="3594388"/>
            <a:ext cx="389399" cy="389399"/>
            <a:chOff x="3209700" y="3934175"/>
            <a:chExt cx="389399" cy="389399"/>
          </a:xfrm>
        </p:grpSpPr>
        <p:sp>
          <p:nvSpPr>
            <p:cNvPr id="126" name="Google Shape;126;p14"/>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4"/>
            <p:cNvSpPr txBox="1"/>
            <p:nvPr/>
          </p:nvSpPr>
          <p:spPr>
            <a:xfrm>
              <a:off x="3241550" y="4015175"/>
              <a:ext cx="325500" cy="227400"/>
            </a:xfrm>
            <a:prstGeom prst="rect">
              <a:avLst/>
            </a:prstGeom>
            <a:noFill/>
            <a:ln>
              <a:noFill/>
            </a:ln>
            <a:effectLst>
              <a:outerShdw blurRad="28575" dist="9525" dir="5400000" algn="bl" rotWithShape="0">
                <a:srgbClr val="073763">
                  <a:alpha val="1372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sp>
        <p:nvSpPr>
          <p:cNvPr id="128" name="Google Shape;128;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4</a:t>
            </a:fld>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5"/>
          <p:cNvSpPr txBox="1"/>
          <p:nvPr/>
        </p:nvSpPr>
        <p:spPr>
          <a:xfrm>
            <a:off x="6500675" y="2287763"/>
            <a:ext cx="2324100" cy="6960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a:solidFill>
                  <a:srgbClr val="FFFFFF"/>
                </a:solidFill>
              </a:rPr>
              <a:t>Créez manuellement une nouvelle dépense depuis ce bouton d’action.</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Arial"/>
              <a:ea typeface="Arial"/>
              <a:cs typeface="Arial"/>
              <a:sym typeface="Arial"/>
            </a:endParaRPr>
          </a:p>
        </p:txBody>
      </p:sp>
      <p:grpSp>
        <p:nvGrpSpPr>
          <p:cNvPr id="134" name="Google Shape;134;p15"/>
          <p:cNvGrpSpPr/>
          <p:nvPr/>
        </p:nvGrpSpPr>
        <p:grpSpPr>
          <a:xfrm>
            <a:off x="6553206" y="1891775"/>
            <a:ext cx="396000" cy="396000"/>
            <a:chOff x="3206306" y="3934275"/>
            <a:chExt cx="396000" cy="396000"/>
          </a:xfrm>
        </p:grpSpPr>
        <p:sp>
          <p:nvSpPr>
            <p:cNvPr id="135" name="Google Shape;135;p1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5"/>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nvGrpSpPr>
          <p:cNvPr id="137" name="Google Shape;137;p15"/>
          <p:cNvGrpSpPr/>
          <p:nvPr/>
        </p:nvGrpSpPr>
        <p:grpSpPr>
          <a:xfrm>
            <a:off x="5018000" y="1283940"/>
            <a:ext cx="389399" cy="389399"/>
            <a:chOff x="3209700" y="3934175"/>
            <a:chExt cx="389399" cy="389399"/>
          </a:xfrm>
        </p:grpSpPr>
        <p:sp>
          <p:nvSpPr>
            <p:cNvPr id="138" name="Google Shape;138;p15"/>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5"/>
            <p:cNvSpPr txBox="1"/>
            <p:nvPr/>
          </p:nvSpPr>
          <p:spPr>
            <a:xfrm>
              <a:off x="3241550" y="4015175"/>
              <a:ext cx="325500" cy="227400"/>
            </a:xfrm>
            <a:prstGeom prst="rect">
              <a:avLst/>
            </a:prstGeom>
            <a:noFill/>
            <a:ln>
              <a:noFill/>
            </a:ln>
            <a:effectLst>
              <a:outerShdw blurRad="28575" dist="9525" dir="5400000" algn="bl" rotWithShape="0">
                <a:srgbClr val="073763">
                  <a:alpha val="1372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rPr>
                <a:t>1</a:t>
              </a:r>
              <a:endParaRPr sz="1400" b="0" i="0" u="none" strike="noStrike" cap="none">
                <a:solidFill>
                  <a:srgbClr val="000000"/>
                </a:solidFill>
                <a:latin typeface="Arial"/>
                <a:ea typeface="Arial"/>
                <a:cs typeface="Arial"/>
                <a:sym typeface="Arial"/>
              </a:endParaRPr>
            </a:p>
          </p:txBody>
        </p:sp>
      </p:grpSp>
      <p:sp>
        <p:nvSpPr>
          <p:cNvPr id="140" name="Google Shape;140;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5</a:t>
            </a:fld>
            <a:endParaRPr>
              <a:solidFill>
                <a:srgbClr val="FFFFFF"/>
              </a:solidFill>
            </a:endParaRPr>
          </a:p>
        </p:txBody>
      </p:sp>
      <p:sp>
        <p:nvSpPr>
          <p:cNvPr id="141" name="Google Shape;141;p15"/>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ONGLET DÉPENSES</a:t>
            </a:r>
            <a:endParaRPr sz="1400">
              <a:solidFill>
                <a:srgbClr val="5FC871"/>
              </a:solidFill>
            </a:endParaRPr>
          </a:p>
          <a:p>
            <a:pPr marL="0" marR="0" lvl="0" indent="0" algn="ctr" rtl="0">
              <a:lnSpc>
                <a:spcPct val="100000"/>
              </a:lnSpc>
              <a:spcBef>
                <a:spcPts val="0"/>
              </a:spcBef>
              <a:spcAft>
                <a:spcPts val="0"/>
              </a:spcAft>
              <a:buClr>
                <a:schemeClr val="lt1"/>
              </a:buClr>
              <a:buSzPts val="1400"/>
              <a:buFont typeface="Arial"/>
              <a:buNone/>
            </a:pPr>
            <a:r>
              <a:rPr lang="fr-FR" sz="1000">
                <a:solidFill>
                  <a:srgbClr val="999999"/>
                </a:solidFill>
              </a:rPr>
              <a:t>CRÉER UNE NOUVELLE DÉPENSE</a:t>
            </a:r>
            <a:endParaRPr sz="1000" b="1">
              <a:solidFill>
                <a:srgbClr val="999999"/>
              </a:solidFill>
            </a:endParaRPr>
          </a:p>
        </p:txBody>
      </p:sp>
      <p:pic>
        <p:nvPicPr>
          <p:cNvPr id="142" name="Google Shape;142;p15"/>
          <p:cNvPicPr preferRelativeResize="0"/>
          <p:nvPr/>
        </p:nvPicPr>
        <p:blipFill>
          <a:blip r:embed="rId3">
            <a:alphaModFix/>
          </a:blip>
          <a:stretch>
            <a:fillRect/>
          </a:stretch>
        </p:blipFill>
        <p:spPr>
          <a:xfrm>
            <a:off x="152400" y="1673352"/>
            <a:ext cx="5940273" cy="2585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6</a:t>
            </a:fld>
            <a:endParaRPr>
              <a:solidFill>
                <a:srgbClr val="FFFFFF"/>
              </a:solidFill>
            </a:endParaRPr>
          </a:p>
        </p:txBody>
      </p:sp>
      <p:sp>
        <p:nvSpPr>
          <p:cNvPr id="148" name="Google Shape;148;p16"/>
          <p:cNvSpPr txBox="1"/>
          <p:nvPr/>
        </p:nvSpPr>
        <p:spPr>
          <a:xfrm>
            <a:off x="6500675" y="1972325"/>
            <a:ext cx="2324100" cy="165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fr-FR" sz="1000" b="0" i="0" u="none" strike="noStrike" cap="none">
                <a:solidFill>
                  <a:srgbClr val="FFFFFF"/>
                </a:solidFill>
                <a:latin typeface="Arial"/>
                <a:ea typeface="Arial"/>
                <a:cs typeface="Arial"/>
                <a:sym typeface="Arial"/>
              </a:rPr>
              <a:t>Les dépenses peuvent être supprimées ou modifiées à tout moment par le collaborateur tant qu’elles n’ont pas fait l’objet d’une note de frais.</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Arial"/>
              <a:ea typeface="Arial"/>
              <a:cs typeface="Arial"/>
              <a:sym typeface="Arial"/>
            </a:endParaRPr>
          </a:p>
        </p:txBody>
      </p:sp>
      <p:sp>
        <p:nvSpPr>
          <p:cNvPr id="149" name="Google Shape;149;p16"/>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ONGLET DÉPENSES</a:t>
            </a:r>
            <a:endParaRPr sz="1400">
              <a:solidFill>
                <a:srgbClr val="5FC871"/>
              </a:solidFill>
            </a:endParaRPr>
          </a:p>
          <a:p>
            <a:pPr marL="0" lvl="0" indent="0" algn="ctr" rtl="0">
              <a:spcBef>
                <a:spcPts val="0"/>
              </a:spcBef>
              <a:spcAft>
                <a:spcPts val="0"/>
              </a:spcAft>
              <a:buClr>
                <a:schemeClr val="lt1"/>
              </a:buClr>
              <a:buSzPts val="1400"/>
              <a:buFont typeface="Arial"/>
              <a:buNone/>
            </a:pPr>
            <a:r>
              <a:rPr lang="fr-FR" sz="1000">
                <a:solidFill>
                  <a:srgbClr val="999999"/>
                </a:solidFill>
              </a:rPr>
              <a:t>CRÉER UNE NOUVELLE DÉPENSE</a:t>
            </a:r>
            <a:endParaRPr sz="1000" b="1">
              <a:solidFill>
                <a:srgbClr val="999999"/>
              </a:solidFill>
            </a:endParaRPr>
          </a:p>
        </p:txBody>
      </p:sp>
      <p:pic>
        <p:nvPicPr>
          <p:cNvPr id="150" name="Google Shape;150;p16"/>
          <p:cNvPicPr preferRelativeResize="0"/>
          <p:nvPr/>
        </p:nvPicPr>
        <p:blipFill>
          <a:blip r:embed="rId3">
            <a:alphaModFix/>
          </a:blip>
          <a:stretch>
            <a:fillRect/>
          </a:stretch>
        </p:blipFill>
        <p:spPr>
          <a:xfrm>
            <a:off x="1031100" y="997500"/>
            <a:ext cx="4202839" cy="3886450"/>
          </a:xfrm>
          <a:prstGeom prst="rect">
            <a:avLst/>
          </a:prstGeom>
          <a:noFill/>
          <a:ln>
            <a:noFill/>
          </a:ln>
          <a:effectLst>
            <a:outerShdw blurRad="357188" dist="19050" dir="5400000" algn="bl" rotWithShape="0">
              <a:srgbClr val="20124D">
                <a:alpha val="1373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7</a:t>
            </a:fld>
            <a:endParaRPr>
              <a:solidFill>
                <a:srgbClr val="FFFFFF"/>
              </a:solidFill>
            </a:endParaRPr>
          </a:p>
        </p:txBody>
      </p:sp>
      <p:sp>
        <p:nvSpPr>
          <p:cNvPr id="156" name="Google Shape;156;p17"/>
          <p:cNvSpPr txBox="1"/>
          <p:nvPr/>
        </p:nvSpPr>
        <p:spPr>
          <a:xfrm>
            <a:off x="6457950" y="1297250"/>
            <a:ext cx="2324100" cy="10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fr-FR" sz="1000">
                <a:solidFill>
                  <a:srgbClr val="FFFFFF"/>
                </a:solidFill>
              </a:rPr>
              <a:t>Vous pouvez enregistrer une dépense même si elle comporte des informations obligatoires manquantes. Cette dépense aura le statut “Invalide” et ne pourra pas être déclarée au sein d’une note de frais.</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Arial"/>
              <a:ea typeface="Arial"/>
              <a:cs typeface="Arial"/>
              <a:sym typeface="Arial"/>
            </a:endParaRPr>
          </a:p>
        </p:txBody>
      </p:sp>
      <p:sp>
        <p:nvSpPr>
          <p:cNvPr id="157" name="Google Shape;157;p17"/>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ONGLET DÉPENSES</a:t>
            </a:r>
            <a:endParaRPr sz="1400">
              <a:solidFill>
                <a:srgbClr val="5FC871"/>
              </a:solidFill>
            </a:endParaRPr>
          </a:p>
          <a:p>
            <a:pPr marL="0" marR="0" lvl="0" indent="0" algn="ctr" rtl="0">
              <a:lnSpc>
                <a:spcPct val="100000"/>
              </a:lnSpc>
              <a:spcBef>
                <a:spcPts val="0"/>
              </a:spcBef>
              <a:spcAft>
                <a:spcPts val="0"/>
              </a:spcAft>
              <a:buClr>
                <a:schemeClr val="lt1"/>
              </a:buClr>
              <a:buSzPts val="1400"/>
              <a:buFont typeface="Arial"/>
              <a:buNone/>
            </a:pPr>
            <a:r>
              <a:rPr lang="fr-FR" sz="1000">
                <a:solidFill>
                  <a:srgbClr val="999999"/>
                </a:solidFill>
              </a:rPr>
              <a:t>ENREGISTRER UNE DÉPENSE EN BROUILLON</a:t>
            </a:r>
            <a:endParaRPr sz="1000" b="1">
              <a:solidFill>
                <a:srgbClr val="999999"/>
              </a:solidFill>
            </a:endParaRPr>
          </a:p>
        </p:txBody>
      </p:sp>
      <p:pic>
        <p:nvPicPr>
          <p:cNvPr id="158" name="Google Shape;158;p17"/>
          <p:cNvPicPr preferRelativeResize="0"/>
          <p:nvPr/>
        </p:nvPicPr>
        <p:blipFill>
          <a:blip r:embed="rId3">
            <a:alphaModFix/>
          </a:blip>
          <a:stretch>
            <a:fillRect/>
          </a:stretch>
        </p:blipFill>
        <p:spPr>
          <a:xfrm>
            <a:off x="659013" y="952250"/>
            <a:ext cx="4986024" cy="3958075"/>
          </a:xfrm>
          <a:prstGeom prst="rect">
            <a:avLst/>
          </a:prstGeom>
          <a:noFill/>
          <a:ln>
            <a:noFill/>
          </a:ln>
          <a:effectLst>
            <a:outerShdw blurRad="357188" dist="19050" dir="5400000" algn="bl" rotWithShape="0">
              <a:srgbClr val="20124D">
                <a:alpha val="13730"/>
              </a:srgbClr>
            </a:outerShdw>
          </a:effectLst>
        </p:spPr>
      </p:pic>
      <p:sp>
        <p:nvSpPr>
          <p:cNvPr id="159" name="Google Shape;159;p17"/>
          <p:cNvSpPr txBox="1"/>
          <p:nvPr/>
        </p:nvSpPr>
        <p:spPr>
          <a:xfrm>
            <a:off x="6691300" y="2752175"/>
            <a:ext cx="2324100" cy="109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fr-FR" sz="1000" b="1">
                <a:solidFill>
                  <a:srgbClr val="FFFFFF"/>
                </a:solidFill>
              </a:rPr>
              <a:t>Alertes et erreurs:</a:t>
            </a:r>
            <a:endParaRPr sz="1000" b="1" i="0" u="none" strike="noStrike" cap="none">
              <a:solidFill>
                <a:srgbClr val="FFFFFF"/>
              </a:solidFil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Arial"/>
              <a:ea typeface="Arial"/>
              <a:cs typeface="Arial"/>
              <a:sym typeface="Arial"/>
            </a:endParaRPr>
          </a:p>
        </p:txBody>
      </p:sp>
      <p:pic>
        <p:nvPicPr>
          <p:cNvPr id="160" name="Google Shape;160;p17"/>
          <p:cNvPicPr preferRelativeResize="0"/>
          <p:nvPr/>
        </p:nvPicPr>
        <p:blipFill rotWithShape="1">
          <a:blip r:embed="rId4">
            <a:alphaModFix/>
          </a:blip>
          <a:srcRect l="14229" t="20382"/>
          <a:stretch/>
        </p:blipFill>
        <p:spPr>
          <a:xfrm>
            <a:off x="6477000" y="3183725"/>
            <a:ext cx="547375" cy="341250"/>
          </a:xfrm>
          <a:prstGeom prst="rect">
            <a:avLst/>
          </a:prstGeom>
          <a:noFill/>
          <a:ln>
            <a:noFill/>
          </a:ln>
        </p:spPr>
      </p:pic>
      <p:pic>
        <p:nvPicPr>
          <p:cNvPr id="161" name="Google Shape;161;p17"/>
          <p:cNvPicPr preferRelativeResize="0"/>
          <p:nvPr/>
        </p:nvPicPr>
        <p:blipFill rotWithShape="1">
          <a:blip r:embed="rId5">
            <a:alphaModFix/>
          </a:blip>
          <a:srcRect l="8003"/>
          <a:stretch/>
        </p:blipFill>
        <p:spPr>
          <a:xfrm>
            <a:off x="6476999" y="3823100"/>
            <a:ext cx="547375" cy="341250"/>
          </a:xfrm>
          <a:prstGeom prst="rect">
            <a:avLst/>
          </a:prstGeom>
          <a:noFill/>
          <a:ln>
            <a:noFill/>
          </a:ln>
        </p:spPr>
      </p:pic>
      <p:sp>
        <p:nvSpPr>
          <p:cNvPr id="162" name="Google Shape;162;p17"/>
          <p:cNvSpPr txBox="1"/>
          <p:nvPr/>
        </p:nvSpPr>
        <p:spPr>
          <a:xfrm>
            <a:off x="7080600" y="3069800"/>
            <a:ext cx="1911300" cy="56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a:solidFill>
                  <a:srgbClr val="FFFFFF"/>
                </a:solidFill>
              </a:rPr>
              <a:t>Une alerte permet de mettre en évidence une dépense anormale.</a:t>
            </a:r>
            <a:endParaRPr sz="1000" b="0" i="0" u="none" strike="noStrike" cap="none">
              <a:solidFill>
                <a:srgbClr val="FFFFFF"/>
              </a:solidFill>
              <a:latin typeface="Arial"/>
              <a:ea typeface="Arial"/>
              <a:cs typeface="Arial"/>
              <a:sym typeface="Arial"/>
            </a:endParaRPr>
          </a:p>
        </p:txBody>
      </p:sp>
      <p:sp>
        <p:nvSpPr>
          <p:cNvPr id="163" name="Google Shape;163;p17"/>
          <p:cNvSpPr txBox="1"/>
          <p:nvPr/>
        </p:nvSpPr>
        <p:spPr>
          <a:xfrm>
            <a:off x="7080600" y="3638900"/>
            <a:ext cx="1987200" cy="56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a:solidFill>
                  <a:srgbClr val="FFFFFF"/>
                </a:solidFill>
              </a:rPr>
              <a:t>Une erreur, rend la dépense invalide et bloque donc sa déclaration. </a:t>
            </a:r>
            <a:endParaRPr sz="1000" b="0" i="0" u="none" strike="noStrike" cap="non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8"/>
          <p:cNvPicPr preferRelativeResize="0"/>
          <p:nvPr/>
        </p:nvPicPr>
        <p:blipFill>
          <a:blip r:embed="rId3">
            <a:alphaModFix/>
          </a:blip>
          <a:stretch>
            <a:fillRect/>
          </a:stretch>
        </p:blipFill>
        <p:spPr>
          <a:xfrm>
            <a:off x="284750" y="1215763"/>
            <a:ext cx="5668877" cy="896325"/>
          </a:xfrm>
          <a:prstGeom prst="rect">
            <a:avLst/>
          </a:prstGeom>
          <a:noFill/>
          <a:ln>
            <a:noFill/>
          </a:ln>
        </p:spPr>
      </p:pic>
      <p:pic>
        <p:nvPicPr>
          <p:cNvPr id="169" name="Google Shape;169;p18"/>
          <p:cNvPicPr preferRelativeResize="0"/>
          <p:nvPr/>
        </p:nvPicPr>
        <p:blipFill>
          <a:blip r:embed="rId4">
            <a:alphaModFix/>
          </a:blip>
          <a:stretch>
            <a:fillRect/>
          </a:stretch>
        </p:blipFill>
        <p:spPr>
          <a:xfrm>
            <a:off x="178975" y="2309850"/>
            <a:ext cx="5774648" cy="2530196"/>
          </a:xfrm>
          <a:prstGeom prst="rect">
            <a:avLst/>
          </a:prstGeom>
          <a:noFill/>
          <a:ln>
            <a:noFill/>
          </a:ln>
          <a:effectLst>
            <a:outerShdw blurRad="357188" dist="19050" dir="5400000" algn="bl" rotWithShape="0">
              <a:srgbClr val="20124D">
                <a:alpha val="13730"/>
              </a:srgbClr>
            </a:outerShdw>
          </a:effectLst>
        </p:spPr>
      </p:pic>
      <p:sp>
        <p:nvSpPr>
          <p:cNvPr id="170" name="Google Shape;170;p18"/>
          <p:cNvSpPr txBox="1"/>
          <p:nvPr/>
        </p:nvSpPr>
        <p:spPr>
          <a:xfrm>
            <a:off x="6500675" y="1220971"/>
            <a:ext cx="2324100" cy="17544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a:solidFill>
                  <a:srgbClr val="FFFFFF"/>
                </a:solidFill>
              </a:rPr>
              <a:t>Importez ou déposez un justificatif pour créer une nouvelle dépense complétée par lecture automatique des champs.</a:t>
            </a:r>
            <a:endParaRPr sz="1000">
              <a:solidFill>
                <a:srgbClr val="FFFFFF"/>
              </a:solidFill>
            </a:endParaRPr>
          </a:p>
          <a:p>
            <a:pPr marL="0" marR="0" lvl="0" indent="0" algn="l" rtl="0">
              <a:lnSpc>
                <a:spcPct val="100000"/>
              </a:lnSpc>
              <a:spcBef>
                <a:spcPts val="0"/>
              </a:spcBef>
              <a:spcAft>
                <a:spcPts val="0"/>
              </a:spcAft>
              <a:buClr>
                <a:srgbClr val="000000"/>
              </a:buClr>
              <a:buSzPts val="1000"/>
              <a:buFont typeface="Arial"/>
              <a:buNone/>
            </a:pPr>
            <a:endParaRPr sz="1000">
              <a:solidFill>
                <a:srgbClr val="FFFFFF"/>
              </a:solidFill>
            </a:endParaRPr>
          </a:p>
          <a:p>
            <a:pPr marL="0" marR="0" lvl="0" indent="0" algn="l" rtl="0">
              <a:lnSpc>
                <a:spcPct val="100000"/>
              </a:lnSpc>
              <a:spcBef>
                <a:spcPts val="0"/>
              </a:spcBef>
              <a:spcAft>
                <a:spcPts val="0"/>
              </a:spcAft>
              <a:buClr>
                <a:schemeClr val="dk1"/>
              </a:buClr>
              <a:buSzPts val="1100"/>
              <a:buFont typeface="Arial"/>
              <a:buNone/>
            </a:pPr>
            <a:r>
              <a:rPr lang="fr-FR" sz="1000">
                <a:solidFill>
                  <a:srgbClr val="FFFFFF"/>
                </a:solidFill>
              </a:rPr>
              <a:t>Cleemy saisira pour vous les informations détectées telles que la date, le montant ou la TVA.</a:t>
            </a:r>
            <a:endParaRPr sz="1000">
              <a:solidFill>
                <a:srgbClr val="FFFFFF"/>
              </a:solidFill>
            </a:endParaRPr>
          </a:p>
        </p:txBody>
      </p:sp>
      <p:grpSp>
        <p:nvGrpSpPr>
          <p:cNvPr id="171" name="Google Shape;171;p18"/>
          <p:cNvGrpSpPr/>
          <p:nvPr/>
        </p:nvGrpSpPr>
        <p:grpSpPr>
          <a:xfrm>
            <a:off x="6553206" y="824975"/>
            <a:ext cx="396000" cy="396000"/>
            <a:chOff x="3206306" y="3934275"/>
            <a:chExt cx="396000" cy="396000"/>
          </a:xfrm>
        </p:grpSpPr>
        <p:sp>
          <p:nvSpPr>
            <p:cNvPr id="172" name="Google Shape;172;p18"/>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8"/>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FFFFF"/>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grpSp>
      <p:grpSp>
        <p:nvGrpSpPr>
          <p:cNvPr id="174" name="Google Shape;174;p18"/>
          <p:cNvGrpSpPr/>
          <p:nvPr/>
        </p:nvGrpSpPr>
        <p:grpSpPr>
          <a:xfrm>
            <a:off x="4941799" y="1055340"/>
            <a:ext cx="389400" cy="389400"/>
            <a:chOff x="3209699" y="3934175"/>
            <a:chExt cx="389400" cy="389400"/>
          </a:xfrm>
        </p:grpSpPr>
        <p:sp>
          <p:nvSpPr>
            <p:cNvPr id="175" name="Google Shape;175;p18"/>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8"/>
            <p:cNvSpPr txBox="1"/>
            <p:nvPr/>
          </p:nvSpPr>
          <p:spPr>
            <a:xfrm>
              <a:off x="3241550" y="4015175"/>
              <a:ext cx="325500" cy="227400"/>
            </a:xfrm>
            <a:prstGeom prst="rect">
              <a:avLst/>
            </a:prstGeom>
            <a:noFill/>
            <a:ln>
              <a:noFill/>
            </a:ln>
            <a:effectLst>
              <a:outerShdw blurRad="28575" dist="9525" dir="5400000" algn="bl" rotWithShape="0">
                <a:srgbClr val="073763">
                  <a:alpha val="1373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rPr>
                <a:t>1</a:t>
              </a:r>
              <a:endParaRPr sz="1400" b="0" i="0" u="none" strike="noStrike" cap="none">
                <a:solidFill>
                  <a:srgbClr val="000000"/>
                </a:solidFill>
                <a:latin typeface="Arial"/>
                <a:ea typeface="Arial"/>
                <a:cs typeface="Arial"/>
                <a:sym typeface="Arial"/>
              </a:endParaRPr>
            </a:p>
          </p:txBody>
        </p:sp>
      </p:grpSp>
      <p:sp>
        <p:nvSpPr>
          <p:cNvPr id="177" name="Google Shape;177;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solidFill>
                  <a:srgbClr val="FFFFFF"/>
                </a:solidFill>
              </a:rPr>
              <a:t>8</a:t>
            </a:fld>
            <a:endParaRPr>
              <a:solidFill>
                <a:srgbClr val="FFFFFF"/>
              </a:solidFill>
            </a:endParaRPr>
          </a:p>
        </p:txBody>
      </p:sp>
      <p:grpSp>
        <p:nvGrpSpPr>
          <p:cNvPr id="178" name="Google Shape;178;p18"/>
          <p:cNvGrpSpPr/>
          <p:nvPr/>
        </p:nvGrpSpPr>
        <p:grpSpPr>
          <a:xfrm rot="-5400000">
            <a:off x="1951149" y="3516058"/>
            <a:ext cx="389400" cy="389400"/>
            <a:chOff x="3209699" y="3934175"/>
            <a:chExt cx="389400" cy="389400"/>
          </a:xfrm>
        </p:grpSpPr>
        <p:sp>
          <p:nvSpPr>
            <p:cNvPr id="179" name="Google Shape;179;p18"/>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8"/>
            <p:cNvSpPr txBox="1"/>
            <p:nvPr/>
          </p:nvSpPr>
          <p:spPr>
            <a:xfrm rot="5400000">
              <a:off x="3241550" y="4015175"/>
              <a:ext cx="325500" cy="227400"/>
            </a:xfrm>
            <a:prstGeom prst="rect">
              <a:avLst/>
            </a:prstGeom>
            <a:noFill/>
            <a:ln>
              <a:noFill/>
            </a:ln>
            <a:effectLst>
              <a:outerShdw blurRad="28575" dist="9525" dir="5400000" algn="bl" rotWithShape="0">
                <a:srgbClr val="073763">
                  <a:alpha val="1373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rPr>
                <a:t>1</a:t>
              </a:r>
              <a:endParaRPr sz="1400" b="0" i="0" u="none" strike="noStrike" cap="none">
                <a:solidFill>
                  <a:srgbClr val="000000"/>
                </a:solidFill>
                <a:latin typeface="Arial"/>
                <a:ea typeface="Arial"/>
                <a:cs typeface="Arial"/>
                <a:sym typeface="Arial"/>
              </a:endParaRPr>
            </a:p>
          </p:txBody>
        </p:sp>
      </p:grpSp>
      <p:sp>
        <p:nvSpPr>
          <p:cNvPr id="181" name="Google Shape;181;p18"/>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ONGLET DÉPENSES</a:t>
            </a:r>
            <a:endParaRPr sz="1400">
              <a:solidFill>
                <a:srgbClr val="5FC871"/>
              </a:solidFill>
            </a:endParaRPr>
          </a:p>
          <a:p>
            <a:pPr marL="0" marR="0" lvl="0" indent="0" algn="ctr" rtl="0">
              <a:lnSpc>
                <a:spcPct val="100000"/>
              </a:lnSpc>
              <a:spcBef>
                <a:spcPts val="0"/>
              </a:spcBef>
              <a:spcAft>
                <a:spcPts val="0"/>
              </a:spcAft>
              <a:buClr>
                <a:schemeClr val="lt1"/>
              </a:buClr>
              <a:buSzPts val="1400"/>
              <a:buFont typeface="Arial"/>
              <a:buNone/>
            </a:pPr>
            <a:r>
              <a:rPr lang="fr-FR" sz="1000">
                <a:solidFill>
                  <a:srgbClr val="999999"/>
                </a:solidFill>
              </a:rPr>
              <a:t>IMPORTER VOS JUSTIFICATIFS</a:t>
            </a:r>
            <a:endParaRPr sz="1000" b="1">
              <a:solidFill>
                <a:srgbClr val="999999"/>
              </a:solidFill>
            </a:endParaRPr>
          </a:p>
        </p:txBody>
      </p:sp>
      <p:sp>
        <p:nvSpPr>
          <p:cNvPr id="182" name="Google Shape;182;p18"/>
          <p:cNvSpPr txBox="1"/>
          <p:nvPr/>
        </p:nvSpPr>
        <p:spPr>
          <a:xfrm>
            <a:off x="6553200" y="2969663"/>
            <a:ext cx="2324100" cy="696000"/>
          </a:xfrm>
          <a:prstGeom prst="rect">
            <a:avLst/>
          </a:prstGeom>
          <a:noFill/>
          <a:ln>
            <a:noFill/>
          </a:ln>
        </p:spPr>
        <p:txBody>
          <a:bodyPr spcFirstLastPara="1" wrap="square" lIns="91425" tIns="108000"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a:solidFill>
                  <a:srgbClr val="FFFFFF"/>
                </a:solidFill>
              </a:rPr>
              <a:t>Visualisez le justificatif en cours de traitement.</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Arial"/>
              <a:ea typeface="Arial"/>
              <a:cs typeface="Arial"/>
              <a:sym typeface="Arial"/>
            </a:endParaRPr>
          </a:p>
        </p:txBody>
      </p:sp>
      <p:grpSp>
        <p:nvGrpSpPr>
          <p:cNvPr id="183" name="Google Shape;183;p18"/>
          <p:cNvGrpSpPr/>
          <p:nvPr/>
        </p:nvGrpSpPr>
        <p:grpSpPr>
          <a:xfrm>
            <a:off x="6553206" y="2573675"/>
            <a:ext cx="396000" cy="396000"/>
            <a:chOff x="3206306" y="3934275"/>
            <a:chExt cx="396000" cy="396000"/>
          </a:xfrm>
        </p:grpSpPr>
        <p:sp>
          <p:nvSpPr>
            <p:cNvPr id="184" name="Google Shape;184;p18"/>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8"/>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rPr>
                <a:t>2</a:t>
              </a:r>
              <a:endParaRPr sz="1400" b="0" i="0" u="none" strike="noStrike" cap="none">
                <a:solidFill>
                  <a:srgbClr val="000000"/>
                </a:solidFill>
                <a:latin typeface="Arial"/>
                <a:ea typeface="Arial"/>
                <a:cs typeface="Arial"/>
                <a:sym typeface="Arial"/>
              </a:endParaRPr>
            </a:p>
          </p:txBody>
        </p:sp>
      </p:grpSp>
      <p:grpSp>
        <p:nvGrpSpPr>
          <p:cNvPr id="186" name="Google Shape;186;p18"/>
          <p:cNvGrpSpPr/>
          <p:nvPr/>
        </p:nvGrpSpPr>
        <p:grpSpPr>
          <a:xfrm>
            <a:off x="1512799" y="1436340"/>
            <a:ext cx="389400" cy="389400"/>
            <a:chOff x="3209699" y="3934175"/>
            <a:chExt cx="389400" cy="389400"/>
          </a:xfrm>
        </p:grpSpPr>
        <p:sp>
          <p:nvSpPr>
            <p:cNvPr id="187" name="Google Shape;187;p18"/>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8"/>
            <p:cNvSpPr txBox="1"/>
            <p:nvPr/>
          </p:nvSpPr>
          <p:spPr>
            <a:xfrm>
              <a:off x="3241550" y="4015175"/>
              <a:ext cx="325500" cy="227400"/>
            </a:xfrm>
            <a:prstGeom prst="rect">
              <a:avLst/>
            </a:prstGeom>
            <a:noFill/>
            <a:ln>
              <a:noFill/>
            </a:ln>
            <a:effectLst>
              <a:outerShdw blurRad="28575" dist="9525" dir="5400000" algn="bl" rotWithShape="0">
                <a:srgbClr val="073763">
                  <a:alpha val="1373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b="1">
                  <a:solidFill>
                    <a:srgbClr val="FFFFFF"/>
                  </a:solidFill>
                </a:rPr>
                <a:t>2</a:t>
              </a:r>
              <a:endParaRPr sz="1400" b="0" i="0" u="none" strike="noStrike" cap="none">
                <a:solidFill>
                  <a:srgbClr val="000000"/>
                </a:solidFill>
                <a:latin typeface="Arial"/>
                <a:ea typeface="Arial"/>
                <a:cs typeface="Arial"/>
                <a:sym typeface="Arial"/>
              </a:endParaRPr>
            </a:p>
          </p:txBody>
        </p:sp>
      </p:grpSp>
      <p:sp>
        <p:nvSpPr>
          <p:cNvPr id="189" name="Google Shape;189;p18"/>
          <p:cNvSpPr txBox="1"/>
          <p:nvPr/>
        </p:nvSpPr>
        <p:spPr>
          <a:xfrm>
            <a:off x="6553200" y="3612088"/>
            <a:ext cx="2324100" cy="696000"/>
          </a:xfrm>
          <a:prstGeom prst="rect">
            <a:avLst/>
          </a:prstGeom>
          <a:noFill/>
          <a:ln>
            <a:noFill/>
          </a:ln>
        </p:spPr>
        <p:txBody>
          <a:bodyPr spcFirstLastPara="1" wrap="square" lIns="91425" tIns="108000"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i="1">
                <a:solidFill>
                  <a:srgbClr val="FFFFFF"/>
                </a:solidFill>
              </a:rPr>
              <a:t>Attention, uniquement les fichier PNG, JPEG, JPG et PDF de moins de 3Mo seront soumis à la lecture automatique.</a:t>
            </a:r>
            <a:endParaRPr sz="1000" b="0" i="1"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1" u="none" strike="noStrike" cap="none">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9"/>
          <p:cNvPicPr preferRelativeResize="0"/>
          <p:nvPr/>
        </p:nvPicPr>
        <p:blipFill>
          <a:blip r:embed="rId3">
            <a:alphaModFix/>
          </a:blip>
          <a:stretch>
            <a:fillRect/>
          </a:stretch>
        </p:blipFill>
        <p:spPr>
          <a:xfrm>
            <a:off x="226775" y="2408450"/>
            <a:ext cx="5679048" cy="2325150"/>
          </a:xfrm>
          <a:prstGeom prst="rect">
            <a:avLst/>
          </a:prstGeom>
          <a:noFill/>
          <a:ln>
            <a:noFill/>
          </a:ln>
          <a:effectLst>
            <a:outerShdw blurRad="357188" dist="19050" dir="5400000" algn="bl" rotWithShape="0">
              <a:srgbClr val="20124D">
                <a:alpha val="13730"/>
              </a:srgbClr>
            </a:outerShdw>
          </a:effectLst>
        </p:spPr>
      </p:pic>
      <p:sp>
        <p:nvSpPr>
          <p:cNvPr id="195" name="Google Shape;195;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9</a:t>
            </a:fld>
            <a:endParaRPr/>
          </a:p>
        </p:txBody>
      </p:sp>
      <p:sp>
        <p:nvSpPr>
          <p:cNvPr id="196" name="Google Shape;196;p19"/>
          <p:cNvSpPr txBox="1"/>
          <p:nvPr/>
        </p:nvSpPr>
        <p:spPr>
          <a:xfrm>
            <a:off x="6500675" y="2136300"/>
            <a:ext cx="2324100" cy="77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a:solidFill>
                  <a:srgbClr val="FFFFFF"/>
                </a:solidFill>
              </a:rPr>
              <a:t>Transférez vos justificatifs reçus par email à cleemy@ilucca.net pour créer automatiquement une dépense dans Cleemy.</a:t>
            </a:r>
            <a:endParaRPr sz="1000" b="0" i="0" u="none" strike="noStrike" cap="none">
              <a:solidFill>
                <a:srgbClr val="FFFFFF"/>
              </a:solidFill>
              <a:latin typeface="Arial"/>
              <a:ea typeface="Arial"/>
              <a:cs typeface="Arial"/>
              <a:sym typeface="Arial"/>
            </a:endParaRPr>
          </a:p>
        </p:txBody>
      </p:sp>
      <p:sp>
        <p:nvSpPr>
          <p:cNvPr id="197" name="Google Shape;197;p19"/>
          <p:cNvSpPr txBox="1">
            <a:spLocks noGrp="1"/>
          </p:cNvSpPr>
          <p:nvPr>
            <p:ph type="title" idx="4294967295"/>
          </p:nvPr>
        </p:nvSpPr>
        <p:spPr>
          <a:xfrm>
            <a:off x="0" y="378350"/>
            <a:ext cx="6132600" cy="5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fr-FR" sz="1400">
                <a:solidFill>
                  <a:srgbClr val="5FC871"/>
                </a:solidFill>
              </a:rPr>
              <a:t>ONGLET DÉPENSES</a:t>
            </a:r>
            <a:endParaRPr sz="1400">
              <a:solidFill>
                <a:srgbClr val="5FC871"/>
              </a:solidFill>
            </a:endParaRPr>
          </a:p>
          <a:p>
            <a:pPr marL="0" marR="0" lvl="0" indent="0" algn="ctr" rtl="0">
              <a:lnSpc>
                <a:spcPct val="100000"/>
              </a:lnSpc>
              <a:spcBef>
                <a:spcPts val="0"/>
              </a:spcBef>
              <a:spcAft>
                <a:spcPts val="0"/>
              </a:spcAft>
              <a:buClr>
                <a:schemeClr val="lt1"/>
              </a:buClr>
              <a:buSzPts val="1400"/>
              <a:buFont typeface="Arial"/>
              <a:buNone/>
            </a:pPr>
            <a:r>
              <a:rPr lang="fr-FR" sz="1000">
                <a:solidFill>
                  <a:srgbClr val="999999"/>
                </a:solidFill>
              </a:rPr>
              <a:t>TRANSFERT DE JUSTIFICATIF</a:t>
            </a:r>
            <a:endParaRPr sz="1000">
              <a:solidFill>
                <a:srgbClr val="999999"/>
              </a:solidFill>
            </a:endParaRPr>
          </a:p>
        </p:txBody>
      </p:sp>
      <p:pic>
        <p:nvPicPr>
          <p:cNvPr id="198" name="Google Shape;198;p19"/>
          <p:cNvPicPr preferRelativeResize="0"/>
          <p:nvPr/>
        </p:nvPicPr>
        <p:blipFill>
          <a:blip r:embed="rId4">
            <a:alphaModFix/>
          </a:blip>
          <a:stretch>
            <a:fillRect/>
          </a:stretch>
        </p:blipFill>
        <p:spPr>
          <a:xfrm>
            <a:off x="2931872" y="1200475"/>
            <a:ext cx="2901175" cy="1254575"/>
          </a:xfrm>
          <a:prstGeom prst="rect">
            <a:avLst/>
          </a:prstGeom>
          <a:noFill/>
          <a:ln>
            <a:noFill/>
          </a:ln>
          <a:effectLst>
            <a:outerShdw blurRad="357188" dist="19050" dir="5400000" algn="bl" rotWithShape="0">
              <a:srgbClr val="20124D">
                <a:alpha val="13730"/>
              </a:srgbClr>
            </a:outerShdw>
          </a:effectLst>
        </p:spPr>
      </p:pic>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1971</Words>
  <Application>Microsoft Office PowerPoint</Application>
  <PresentationFormat>Affichage à l'écran (16:9)</PresentationFormat>
  <Paragraphs>285</Paragraphs>
  <Slides>30</Slides>
  <Notes>30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Helvetica Neue</vt:lpstr>
      <vt:lpstr>Helvetica Neue Light</vt:lpstr>
      <vt:lpstr>Arial</vt:lpstr>
      <vt:lpstr>Calibri</vt:lpstr>
      <vt:lpstr>Thème Office</vt:lpstr>
      <vt:lpstr>Présentation PowerPoint</vt:lpstr>
      <vt:lpstr>ACCÈS WEB ET MOBILE</vt:lpstr>
      <vt:lpstr>Présentation PowerPoint</vt:lpstr>
      <vt:lpstr>PAGE D’ACCUEIL</vt:lpstr>
      <vt:lpstr>ONGLET DÉPENSES CRÉER UNE NOUVELLE DÉPENSE</vt:lpstr>
      <vt:lpstr>ONGLET DÉPENSES CRÉER UNE NOUVELLE DÉPENSE</vt:lpstr>
      <vt:lpstr>ONGLET DÉPENSES ENREGISTRER UNE DÉPENSE EN BROUILLON</vt:lpstr>
      <vt:lpstr>ONGLET DÉPENSES IMPORTER VOS JUSTIFICATIFS</vt:lpstr>
      <vt:lpstr>ONGLET DÉPENSES TRANSFERT DE JUSTIFICATIF</vt:lpstr>
      <vt:lpstr>ONGLET DÉPENSES REGROUPEMENT DES DÉPENSES</vt:lpstr>
      <vt:lpstr>ONGLET DÉPENSES POLITIQUE DE FRAIS</vt:lpstr>
      <vt:lpstr>ONGLET DÉPENSES PRÉPARER UNE NOTE DE FRAIS</vt:lpstr>
      <vt:lpstr>ONGLET DÉPENSES DÉCLARER UNE NOTE DE FRAIS</vt:lpstr>
      <vt:lpstr>REMISE DES JUSTIFICATIFS</vt:lpstr>
      <vt:lpstr>ONGLET NOTES DE FRAIS SUIVRE SES NOTES DE FRAIS</vt:lpstr>
      <vt:lpstr>ONGLET NOTES DE FRAIS SUIVRE SA SITUATION FINANCIÈRE</vt:lpstr>
      <vt:lpstr>ONGLET COLLECTE DES JUSTIFICATIFS SYNCHRONISER LES REMONTÉES DE FACTURES</vt:lpstr>
      <vt:lpstr>ONGLET APPROBATION RÉSERVÉ AU MANAGER</vt:lpstr>
      <vt:lpstr>ONGLET APPROBATION RÉSERVÉ AU MANAGER</vt:lpstr>
      <vt:lpstr>Présentation PowerPoint</vt:lpstr>
      <vt:lpstr>Présentation PowerPoint</vt:lpstr>
      <vt:lpstr>Présentation PowerPoint</vt:lpstr>
      <vt:lpstr>SAISIR UNE DÉPENSE</vt:lpstr>
      <vt:lpstr>LECTURE AUTOMATIQUE DES JUSTIFICATIFS (OCR)</vt:lpstr>
      <vt:lpstr>DÉCLARER UNE NOTE DE FRAIS</vt:lpstr>
      <vt:lpstr>DÉCLARER UNE NOTE DE FRAIS</vt:lpstr>
      <vt:lpstr>APPROUVER UNE NOTE DE FRAIS</vt:lpstr>
      <vt:lpstr>REFUSER UNE NOTE DE FRAIS</vt:lpstr>
      <vt:lpstr>SYNCHRONISATION BANCAIRE ANYTIME / BUDGET INSIGHT</vt:lpstr>
      <vt:lpstr>SYNCHRONISATION BANCAIRE – SITUATION MOBILE ANYTIME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Colin Charlie</cp:lastModifiedBy>
  <cp:revision>1</cp:revision>
  <dcterms:modified xsi:type="dcterms:W3CDTF">2020-11-03T08:56:38Z</dcterms:modified>
</cp:coreProperties>
</file>